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8" r:id="rId3"/>
    <p:sldId id="264" r:id="rId4"/>
    <p:sldId id="268" r:id="rId5"/>
    <p:sldId id="269" r:id="rId6"/>
    <p:sldId id="270" r:id="rId7"/>
    <p:sldId id="262" r:id="rId8"/>
    <p:sldId id="272" r:id="rId9"/>
    <p:sldId id="267" r:id="rId10"/>
    <p:sldId id="274" r:id="rId11"/>
    <p:sldId id="260" r:id="rId12"/>
    <p:sldId id="277" r:id="rId13"/>
    <p:sldId id="278" r:id="rId14"/>
    <p:sldId id="279" r:id="rId15"/>
    <p:sldId id="280" r:id="rId16"/>
    <p:sldId id="284" r:id="rId17"/>
    <p:sldId id="282" r:id="rId18"/>
    <p:sldId id="281" r:id="rId19"/>
    <p:sldId id="283" r:id="rId20"/>
    <p:sldId id="263" r:id="rId21"/>
    <p:sldId id="28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2" autoAdjust="0"/>
    <p:restoredTop sz="94660"/>
  </p:normalViewPr>
  <p:slideViewPr>
    <p:cSldViewPr>
      <p:cViewPr varScale="1">
        <p:scale>
          <a:sx n="75" d="100"/>
          <a:sy n="75" d="100"/>
        </p:scale>
        <p:origin x="-112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p>
            <a:fld id="{5B106E36-FD25-4E2D-B0AA-010F637433A0}" type="datetimeFigureOut">
              <a:rPr lang="ru-RU" smtClean="0"/>
              <a:pPr/>
              <a:t>28.02.2021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11" name="Номер слайда 1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28.02.2021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28.02.2021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28.02.2021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28.02.2021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28.02.2021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28.02.2021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28.02.2021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5B106E36-FD25-4E2D-B0AA-010F637433A0}" type="datetimeFigureOut">
              <a:rPr lang="ru-RU" smtClean="0"/>
              <a:pPr/>
              <a:t>28.02.2021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28.02.2021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28.02.2021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B106E36-FD25-4E2D-B0AA-010F637433A0}" type="datetimeFigureOut">
              <a:rPr lang="ru-RU" smtClean="0"/>
              <a:pPr/>
              <a:t>28.02.2021</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Детский сад Толпар\Desktop\Новая папка (2)\main_Sample_5.jpg"/>
          <p:cNvPicPr>
            <a:picLocks noChangeAspect="1" noChangeArrowheads="1"/>
          </p:cNvPicPr>
          <p:nvPr/>
        </p:nvPicPr>
        <p:blipFill>
          <a:blip r:embed="rId2" cstate="print"/>
          <a:srcRect/>
          <a:stretch>
            <a:fillRect/>
          </a:stretch>
        </p:blipFill>
        <p:spPr bwMode="auto">
          <a:xfrm>
            <a:off x="683568" y="1340768"/>
            <a:ext cx="5760640" cy="4968552"/>
          </a:xfrm>
          <a:prstGeom prst="rect">
            <a:avLst/>
          </a:prstGeom>
          <a:noFill/>
        </p:spPr>
      </p:pic>
      <p:sp>
        <p:nvSpPr>
          <p:cNvPr id="1028" name="Rectangle 4"/>
          <p:cNvSpPr>
            <a:spLocks noChangeArrowheads="1"/>
          </p:cNvSpPr>
          <p:nvPr/>
        </p:nvSpPr>
        <p:spPr bwMode="auto">
          <a:xfrm>
            <a:off x="467544" y="274933"/>
            <a:ext cx="8319298" cy="261610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76250" algn="just" fontAlgn="base">
              <a:spcBef>
                <a:spcPct val="0"/>
              </a:spcBef>
              <a:spcAft>
                <a:spcPct val="0"/>
              </a:spcAft>
            </a:pPr>
            <a:r>
              <a:rPr lang="ru-RU" sz="1600" dirty="0" smtClean="0">
                <a:solidFill>
                  <a:srgbClr val="002060"/>
                </a:solidFill>
                <a:cs typeface="Times New Roman" pitchFamily="18" charset="0"/>
              </a:rPr>
              <a:t>Муниципальное автономное дошкольное образовательное учреждение детский сад «</a:t>
            </a:r>
            <a:r>
              <a:rPr lang="ru-RU" sz="1600" dirty="0" err="1" smtClean="0">
                <a:solidFill>
                  <a:srgbClr val="002060"/>
                </a:solidFill>
                <a:cs typeface="Times New Roman" pitchFamily="18" charset="0"/>
              </a:rPr>
              <a:t>Толпар</a:t>
            </a:r>
            <a:r>
              <a:rPr lang="ru-RU" sz="1600" dirty="0" smtClean="0">
                <a:solidFill>
                  <a:srgbClr val="002060"/>
                </a:solidFill>
                <a:cs typeface="Times New Roman" pitchFamily="18" charset="0"/>
              </a:rPr>
              <a:t>» г. Баймак муниципального района </a:t>
            </a:r>
            <a:r>
              <a:rPr lang="ru-RU" sz="1600" dirty="0" err="1" smtClean="0">
                <a:solidFill>
                  <a:srgbClr val="002060"/>
                </a:solidFill>
                <a:cs typeface="Times New Roman" pitchFamily="18" charset="0"/>
              </a:rPr>
              <a:t>Баймакский</a:t>
            </a:r>
            <a:r>
              <a:rPr lang="ru-RU" sz="1600" dirty="0" smtClean="0">
                <a:solidFill>
                  <a:srgbClr val="002060"/>
                </a:solidFill>
                <a:cs typeface="Times New Roman" pitchFamily="18" charset="0"/>
              </a:rPr>
              <a:t> район Республики Башкортостан</a:t>
            </a:r>
            <a:endParaRPr lang="ru-RU" sz="1600" dirty="0" smtClean="0">
              <a:solidFill>
                <a:srgbClr val="002060"/>
              </a:solidFill>
            </a:endParaRPr>
          </a:p>
          <a:p>
            <a:pPr marL="0" marR="0" lvl="0" indent="476250" algn="just" defTabSz="914400" rtl="0" eaLnBrk="1" fontAlgn="base" latinLnBrk="0" hangingPunct="1">
              <a:lnSpc>
                <a:spcPct val="100000"/>
              </a:lnSpc>
              <a:spcBef>
                <a:spcPct val="0"/>
              </a:spcBef>
              <a:spcAft>
                <a:spcPct val="0"/>
              </a:spcAft>
              <a:buClrTx/>
              <a:buSzTx/>
              <a:buFontTx/>
              <a:buNone/>
              <a:tabLst/>
            </a:pPr>
            <a:endParaRPr lang="ru-RU" sz="1200" b="1" dirty="0" smtClean="0">
              <a:solidFill>
                <a:srgbClr val="002060"/>
              </a:solidFill>
              <a:latin typeface="Times New Roman" pitchFamily="18" charset="0"/>
              <a:ea typeface="Calibri" pitchFamily="34" charset="0"/>
              <a:cs typeface="Times New Roman" pitchFamily="18" charset="0"/>
            </a:endParaRPr>
          </a:p>
          <a:p>
            <a:pPr marL="0" marR="0" lvl="0" indent="476250" algn="just" defTabSz="914400" rtl="0" eaLnBrk="1" fontAlgn="base" latinLnBrk="0" hangingPunct="1">
              <a:lnSpc>
                <a:spcPct val="100000"/>
              </a:lnSpc>
              <a:spcBef>
                <a:spcPct val="0"/>
              </a:spcBef>
              <a:spcAft>
                <a:spcPct val="0"/>
              </a:spcAft>
              <a:buClrTx/>
              <a:buSzTx/>
              <a:buFontTx/>
              <a:buNone/>
              <a:tabLst/>
            </a:pPr>
            <a:endParaRPr kumimoji="0" lang="ru-RU" sz="12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endParaRPr>
          </a:p>
          <a:p>
            <a:pPr marL="0" marR="0" lvl="0" indent="47625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Авторская</a:t>
            </a:r>
            <a:r>
              <a:rPr kumimoji="0" lang="ru-RU" b="1" i="0" u="none" strike="noStrike" cap="none" normalizeH="0" dirty="0" smtClean="0">
                <a:ln>
                  <a:noFill/>
                </a:ln>
                <a:solidFill>
                  <a:srgbClr val="002060"/>
                </a:solidFill>
                <a:effectLst/>
                <a:latin typeface="Times New Roman" pitchFamily="18" charset="0"/>
                <a:ea typeface="Calibri" pitchFamily="34" charset="0"/>
                <a:cs typeface="Times New Roman" pitchFamily="18" charset="0"/>
              </a:rPr>
              <a:t> п</a:t>
            </a:r>
            <a:r>
              <a:rPr kumimoji="0" lang="ru-RU"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рограмма по физической культуре для дошкольников </a:t>
            </a:r>
          </a:p>
          <a:p>
            <a:pPr marL="0" marR="0" lvl="0" indent="47625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a:t>
            </a:r>
            <a:r>
              <a:rPr kumimoji="0" lang="ru-RU" b="1"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Толпар</a:t>
            </a:r>
            <a:r>
              <a:rPr kumimoji="0" lang="ru-RU"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a:t>
            </a:r>
          </a:p>
          <a:p>
            <a:pPr marL="0" marR="0" lvl="0" indent="476250" algn="ctr" defTabSz="914400" rtl="0" eaLnBrk="1" fontAlgn="base" latinLnBrk="0" hangingPunct="1">
              <a:lnSpc>
                <a:spcPct val="100000"/>
              </a:lnSpc>
              <a:spcBef>
                <a:spcPct val="0"/>
              </a:spcBef>
              <a:spcAft>
                <a:spcPct val="0"/>
              </a:spcAft>
              <a:buClrTx/>
              <a:buSzTx/>
              <a:buFontTx/>
              <a:buNone/>
              <a:tabLst/>
            </a:pPr>
            <a:endParaRPr lang="ru-RU" b="1" dirty="0" smtClean="0">
              <a:solidFill>
                <a:schemeClr val="accent6">
                  <a:lumMod val="50000"/>
                </a:schemeClr>
              </a:solidFill>
              <a:latin typeface="Times New Roman" pitchFamily="18" charset="0"/>
              <a:ea typeface="Calibri" pitchFamily="34" charset="0"/>
              <a:cs typeface="Times New Roman" pitchFamily="18" charset="0"/>
            </a:endParaRPr>
          </a:p>
          <a:p>
            <a:pPr marL="0" marR="0" lvl="0" indent="476250" algn="ctr" defTabSz="914400" rtl="0" eaLnBrk="1" fontAlgn="base" latinLnBrk="0" hangingPunct="1">
              <a:lnSpc>
                <a:spcPct val="100000"/>
              </a:lnSpc>
              <a:spcBef>
                <a:spcPct val="0"/>
              </a:spcBef>
              <a:spcAft>
                <a:spcPct val="0"/>
              </a:spcAft>
              <a:buClrTx/>
              <a:buSzTx/>
              <a:buFontTx/>
              <a:buNone/>
              <a:tabLst/>
            </a:pPr>
            <a:endParaRPr kumimoji="0" lang="ru-RU" b="1" i="0" u="none" strike="noStrike" cap="none" normalizeH="0" baseline="0" dirty="0" smtClean="0">
              <a:ln>
                <a:noFill/>
              </a:ln>
              <a:solidFill>
                <a:schemeClr val="accent6">
                  <a:lumMod val="50000"/>
                </a:schemeClr>
              </a:solidFill>
              <a:effectLst/>
              <a:latin typeface="Times New Roman" pitchFamily="18" charset="0"/>
              <a:ea typeface="Calibri" pitchFamily="34" charset="0"/>
              <a:cs typeface="Times New Roman" pitchFamily="18" charset="0"/>
            </a:endParaRPr>
          </a:p>
          <a:p>
            <a:pPr marL="0" marR="0" lvl="0" indent="476250" algn="ctr" defTabSz="914400" rtl="0" eaLnBrk="1" fontAlgn="base" latinLnBrk="0" hangingPunct="1">
              <a:lnSpc>
                <a:spcPct val="100000"/>
              </a:lnSpc>
              <a:spcBef>
                <a:spcPct val="0"/>
              </a:spcBef>
              <a:spcAft>
                <a:spcPct val="0"/>
              </a:spcAft>
              <a:buClrTx/>
              <a:buSzTx/>
              <a:buFontTx/>
              <a:buNone/>
              <a:tabLst/>
            </a:pPr>
            <a:endParaRPr kumimoji="0" lang="ru-RU" b="1" i="0" u="none" strike="noStrike" cap="none" normalizeH="0" baseline="0" dirty="0" smtClean="0">
              <a:ln>
                <a:noFill/>
              </a:ln>
              <a:solidFill>
                <a:schemeClr val="accent6">
                  <a:lumMod val="50000"/>
                </a:schemeClr>
              </a:solidFill>
              <a:effectLst/>
              <a:latin typeface="Times New Roman" pitchFamily="18" charset="0"/>
              <a:ea typeface="Calibri" pitchFamily="34" charset="0"/>
              <a:cs typeface="Times New Roman" pitchFamily="18" charset="0"/>
            </a:endParaRPr>
          </a:p>
          <a:p>
            <a:pPr marL="0" marR="0" lvl="0" indent="476250" algn="just"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980728"/>
            <a:ext cx="7920880" cy="4524315"/>
          </a:xfrm>
          <a:prstGeom prst="rect">
            <a:avLst/>
          </a:prstGeom>
        </p:spPr>
        <p:txBody>
          <a:bodyPr wrap="square">
            <a:spAutoFit/>
          </a:bodyPr>
          <a:lstStyle/>
          <a:p>
            <a:endParaRPr lang="ru-RU" dirty="0" smtClean="0">
              <a:solidFill>
                <a:srgbClr val="FF0000"/>
              </a:solidFill>
            </a:endParaRPr>
          </a:p>
          <a:p>
            <a:r>
              <a:rPr lang="ru-RU" dirty="0" smtClean="0">
                <a:solidFill>
                  <a:srgbClr val="000000"/>
                </a:solidFill>
              </a:rPr>
              <a:t>Методической </a:t>
            </a:r>
            <a:r>
              <a:rPr lang="ru-RU" dirty="0">
                <a:solidFill>
                  <a:srgbClr val="000000"/>
                </a:solidFill>
              </a:rPr>
              <a:t>литературы по формированию основ ценностей здорового образа жизни у дошкольников с использованием башкирских народных традициях крайне мало. Это обстоятельство привело нас к выбору темы инновационной площадки «Формирование ценностей здорового образа жизни у дошкольников на основе башкирских народных традиций». Выбор темы был определён тем, что в ДОУ ведется работа по приобщению дошкольников к традициям башкирского </a:t>
            </a:r>
            <a:r>
              <a:rPr lang="ru-RU" dirty="0" smtClean="0">
                <a:solidFill>
                  <a:srgbClr val="000000"/>
                </a:solidFill>
              </a:rPr>
              <a:t>народа: </a:t>
            </a:r>
          </a:p>
          <a:p>
            <a:r>
              <a:rPr lang="ru-RU" dirty="0" smtClean="0">
                <a:solidFill>
                  <a:srgbClr val="000000"/>
                </a:solidFill>
              </a:rPr>
              <a:t>- </a:t>
            </a:r>
            <a:r>
              <a:rPr lang="ru-RU" dirty="0" smtClean="0">
                <a:solidFill>
                  <a:srgbClr val="000000"/>
                </a:solidFill>
              </a:rPr>
              <a:t>осуществляются </a:t>
            </a:r>
            <a:r>
              <a:rPr lang="ru-RU" dirty="0">
                <a:solidFill>
                  <a:srgbClr val="000000"/>
                </a:solidFill>
              </a:rPr>
              <a:t>театрализованные постановки на материале народного </a:t>
            </a:r>
            <a:r>
              <a:rPr lang="ru-RU" dirty="0" smtClean="0">
                <a:solidFill>
                  <a:srgbClr val="000000"/>
                </a:solidFill>
              </a:rPr>
              <a:t>фольклора;</a:t>
            </a:r>
          </a:p>
          <a:p>
            <a:r>
              <a:rPr lang="ru-RU" dirty="0" smtClean="0">
                <a:solidFill>
                  <a:srgbClr val="000000"/>
                </a:solidFill>
              </a:rPr>
              <a:t> - детском </a:t>
            </a:r>
            <a:r>
              <a:rPr lang="ru-RU" dirty="0">
                <a:solidFill>
                  <a:srgbClr val="000000"/>
                </a:solidFill>
              </a:rPr>
              <a:t>саду созданы </a:t>
            </a:r>
            <a:r>
              <a:rPr lang="ru-RU" dirty="0" smtClean="0">
                <a:solidFill>
                  <a:srgbClr val="000000"/>
                </a:solidFill>
              </a:rPr>
              <a:t>условия </a:t>
            </a:r>
            <a:r>
              <a:rPr lang="ru-RU" dirty="0">
                <a:solidFill>
                  <a:srgbClr val="000000"/>
                </a:solidFill>
              </a:rPr>
              <a:t>для формирования и развития здорового образа жизни </a:t>
            </a:r>
            <a:r>
              <a:rPr lang="ru-RU" dirty="0" smtClean="0">
                <a:solidFill>
                  <a:srgbClr val="000000"/>
                </a:solidFill>
              </a:rPr>
              <a:t>дошкольников на основе материалов  этнокультурного содержания.</a:t>
            </a:r>
            <a:endParaRPr lang="ru-RU" dirty="0">
              <a:solidFill>
                <a:srgbClr val="000000"/>
              </a:solidFill>
            </a:endParaRPr>
          </a:p>
          <a:p>
            <a:r>
              <a:rPr lang="ru-RU" dirty="0" smtClean="0">
                <a:solidFill>
                  <a:srgbClr val="000000"/>
                </a:solidFill>
              </a:rPr>
              <a:t>- коллектив ДОО имеет богатый опыт в своей педагогической деятельности по формированию и развитию </a:t>
            </a:r>
            <a:r>
              <a:rPr lang="ru-RU" dirty="0">
                <a:solidFill>
                  <a:srgbClr val="000000"/>
                </a:solidFill>
              </a:rPr>
              <a:t>у дошкольников </a:t>
            </a:r>
            <a:r>
              <a:rPr lang="ru-RU" dirty="0" smtClean="0">
                <a:solidFill>
                  <a:srgbClr val="000000"/>
                </a:solidFill>
              </a:rPr>
              <a:t>основ </a:t>
            </a:r>
            <a:r>
              <a:rPr lang="ru-RU" dirty="0">
                <a:solidFill>
                  <a:srgbClr val="000000"/>
                </a:solidFill>
              </a:rPr>
              <a:t>здорового образа жизни на примере использования народных традиций в физическом воспитании </a:t>
            </a:r>
            <a:r>
              <a:rPr lang="ru-RU" dirty="0" smtClean="0">
                <a:solidFill>
                  <a:srgbClr val="000000"/>
                </a:solidFill>
              </a:rPr>
              <a:t>детей.</a:t>
            </a:r>
            <a:endParaRPr lang="ru-RU" dirty="0">
              <a:solidFill>
                <a:srgbClr val="000000"/>
              </a:solidFill>
            </a:endParaRPr>
          </a:p>
        </p:txBody>
      </p:sp>
    </p:spTree>
    <p:extLst>
      <p:ext uri="{BB962C8B-B14F-4D97-AF65-F5344CB8AC3E}">
        <p14:creationId xmlns="" xmlns:p14="http://schemas.microsoft.com/office/powerpoint/2010/main" val="28532246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68344" y="571480"/>
            <a:ext cx="8183880" cy="6286520"/>
          </a:xfrm>
        </p:spPr>
        <p:txBody>
          <a:bodyPr>
            <a:noAutofit/>
          </a:bodyPr>
          <a:lstStyle/>
          <a:p>
            <a:pPr fontAlgn="base"/>
            <a:r>
              <a:rPr lang="ru-RU" sz="1800" b="1" dirty="0" smtClean="0">
                <a:solidFill>
                  <a:schemeClr val="tx1"/>
                </a:solidFill>
                <a:latin typeface="Times New Roman" pitchFamily="18" charset="0"/>
                <a:cs typeface="Times New Roman" pitchFamily="18" charset="0"/>
              </a:rPr>
              <a:t>Актуальность:</a:t>
            </a:r>
            <a:r>
              <a:rPr lang="ru-RU" sz="1800" dirty="0" smtClean="0">
                <a:solidFill>
                  <a:schemeClr val="tx1"/>
                </a:solidFill>
                <a:latin typeface="Times New Roman" pitchFamily="18" charset="0"/>
                <a:cs typeface="Times New Roman" pitchFamily="18" charset="0"/>
              </a:rPr>
              <a:t> </a:t>
            </a:r>
            <a:r>
              <a:rPr lang="ru-RU" sz="1800" dirty="0" smtClean="0">
                <a:solidFill>
                  <a:schemeClr val="tx1"/>
                </a:solidFill>
                <a:latin typeface="Times New Roman" pitchFamily="18" charset="0"/>
                <a:cs typeface="Times New Roman" pitchFamily="18" charset="0"/>
              </a:rPr>
              <a:t>острая необходимость использования позитивного </a:t>
            </a:r>
            <a:r>
              <a:rPr lang="ru-RU" sz="1800" dirty="0" smtClean="0">
                <a:solidFill>
                  <a:schemeClr val="tx1"/>
                </a:solidFill>
                <a:latin typeface="Times New Roman" pitchFamily="18" charset="0"/>
                <a:cs typeface="Times New Roman" pitchFamily="18" charset="0"/>
              </a:rPr>
              <a:t>опыта народных </a:t>
            </a:r>
            <a:r>
              <a:rPr lang="ru-RU" sz="1800" dirty="0" smtClean="0">
                <a:solidFill>
                  <a:schemeClr val="tx1"/>
                </a:solidFill>
                <a:latin typeface="Times New Roman" pitchFamily="18" charset="0"/>
                <a:cs typeface="Times New Roman" pitchFamily="18" charset="0"/>
              </a:rPr>
              <a:t>традиций</a:t>
            </a:r>
            <a:r>
              <a:rPr lang="ru-RU" sz="1800" dirty="0" smtClean="0">
                <a:solidFill>
                  <a:schemeClr val="tx1"/>
                </a:solidFill>
                <a:latin typeface="Times New Roman" pitchFamily="18" charset="0"/>
                <a:cs typeface="Times New Roman" pitchFamily="18" charset="0"/>
              </a:rPr>
              <a:t> </a:t>
            </a:r>
            <a:r>
              <a:rPr lang="ru-RU" sz="1800" dirty="0" smtClean="0">
                <a:solidFill>
                  <a:schemeClr val="tx1"/>
                </a:solidFill>
                <a:latin typeface="Times New Roman" pitchFamily="18" charset="0"/>
                <a:cs typeface="Times New Roman" pitchFamily="18" charset="0"/>
              </a:rPr>
              <a:t>в физическом воспитании </a:t>
            </a:r>
            <a:r>
              <a:rPr lang="ru-RU" sz="1800" dirty="0" smtClean="0">
                <a:solidFill>
                  <a:schemeClr val="tx1"/>
                </a:solidFill>
                <a:latin typeface="Times New Roman" pitchFamily="18" charset="0"/>
                <a:cs typeface="Times New Roman" pitchFamily="18" charset="0"/>
              </a:rPr>
              <a:t>детей дошкольного </a:t>
            </a:r>
            <a:r>
              <a:rPr lang="ru-RU" sz="1800" dirty="0" smtClean="0">
                <a:solidFill>
                  <a:schemeClr val="tx1"/>
                </a:solidFill>
                <a:latin typeface="Times New Roman" pitchFamily="18" charset="0"/>
                <a:cs typeface="Times New Roman" pitchFamily="18" charset="0"/>
              </a:rPr>
              <a:t>возраста, однако  </a:t>
            </a:r>
            <a:r>
              <a:rPr lang="ru-RU" sz="1800" dirty="0" smtClean="0">
                <a:solidFill>
                  <a:schemeClr val="tx1"/>
                </a:solidFill>
                <a:latin typeface="Times New Roman" pitchFamily="18" charset="0"/>
                <a:cs typeface="Times New Roman" pitchFamily="18" charset="0"/>
              </a:rPr>
              <a:t> недостаточная  </a:t>
            </a:r>
            <a:r>
              <a:rPr lang="ru-RU" sz="1800" dirty="0" smtClean="0">
                <a:solidFill>
                  <a:schemeClr val="tx1"/>
                </a:solidFill>
                <a:latin typeface="Times New Roman" pitchFamily="18" charset="0"/>
                <a:cs typeface="Times New Roman" pitchFamily="18" charset="0"/>
              </a:rPr>
              <a:t>методическая разработанность </a:t>
            </a:r>
            <a:r>
              <a:rPr lang="ru-RU" sz="1800" dirty="0" smtClean="0">
                <a:solidFill>
                  <a:schemeClr val="tx1"/>
                </a:solidFill>
                <a:latin typeface="Times New Roman" pitchFamily="18" charset="0"/>
                <a:cs typeface="Times New Roman" pitchFamily="18" charset="0"/>
              </a:rPr>
              <a:t>материалов этнокультурного содержания </a:t>
            </a:r>
            <a:r>
              <a:rPr lang="ru-RU" sz="1800" dirty="0" smtClean="0">
                <a:solidFill>
                  <a:schemeClr val="tx1"/>
                </a:solidFill>
                <a:latin typeface="Times New Roman" pitchFamily="18" charset="0"/>
                <a:cs typeface="Times New Roman" pitchFamily="18" charset="0"/>
              </a:rPr>
              <a:t>является преградой для </a:t>
            </a:r>
            <a:r>
              <a:rPr lang="ru-RU" sz="1800" dirty="0" smtClean="0">
                <a:solidFill>
                  <a:schemeClr val="tx1"/>
                </a:solidFill>
                <a:latin typeface="Times New Roman" pitchFamily="18" charset="0"/>
                <a:cs typeface="Times New Roman" pitchFamily="18" charset="0"/>
              </a:rPr>
              <a:t>их использования  в ДОО </a:t>
            </a:r>
            <a:r>
              <a:rPr lang="ru-RU" sz="1800" dirty="0" smtClean="0">
                <a:solidFill>
                  <a:schemeClr val="tx1"/>
                </a:solidFill>
                <a:latin typeface="Times New Roman" pitchFamily="18" charset="0"/>
                <a:cs typeface="Times New Roman" pitchFamily="18" charset="0"/>
              </a:rPr>
              <a:t/>
            </a:r>
            <a:br>
              <a:rPr lang="ru-RU" sz="1800" dirty="0" smtClean="0">
                <a:solidFill>
                  <a:schemeClr val="tx1"/>
                </a:solidFill>
                <a:latin typeface="Times New Roman" pitchFamily="18" charset="0"/>
                <a:cs typeface="Times New Roman" pitchFamily="18" charset="0"/>
              </a:rPr>
            </a:br>
            <a:r>
              <a:rPr lang="ru-RU" sz="1800" dirty="0" smtClean="0">
                <a:solidFill>
                  <a:schemeClr val="tx1"/>
                </a:solidFill>
                <a:latin typeface="Times New Roman" pitchFamily="18" charset="0"/>
                <a:cs typeface="Times New Roman" pitchFamily="18" charset="0"/>
              </a:rPr>
              <a:t/>
            </a:r>
            <a:br>
              <a:rPr lang="ru-RU" sz="1800" dirty="0" smtClean="0">
                <a:solidFill>
                  <a:schemeClr val="tx1"/>
                </a:solidFill>
                <a:latin typeface="Times New Roman" pitchFamily="18" charset="0"/>
                <a:cs typeface="Times New Roman" pitchFamily="18" charset="0"/>
              </a:rPr>
            </a:br>
            <a:r>
              <a:rPr lang="ru-RU" sz="1800" b="1" i="1" u="sng" dirty="0" smtClean="0">
                <a:solidFill>
                  <a:schemeClr val="tx1"/>
                </a:solidFill>
                <a:latin typeface="Times New Roman" pitchFamily="18" charset="0"/>
                <a:cs typeface="Times New Roman" pitchFamily="18" charset="0"/>
              </a:rPr>
              <a:t>Цель: – </a:t>
            </a:r>
            <a:r>
              <a:rPr lang="ru-RU" sz="1800" dirty="0" smtClean="0">
                <a:solidFill>
                  <a:schemeClr val="tx1"/>
                </a:solidFill>
                <a:latin typeface="Times New Roman" panose="02020603050405020304" pitchFamily="18" charset="0"/>
                <a:ea typeface="Times New Roman" panose="02020603050405020304" pitchFamily="18" charset="0"/>
              </a:rPr>
              <a:t>сохранение и укрепление физического здоровья детей, формирование основ двигательной культуры, ценностного отношения к здоровому образу </a:t>
            </a:r>
            <a:r>
              <a:rPr lang="ru-RU" sz="1800" dirty="0" smtClean="0">
                <a:solidFill>
                  <a:schemeClr val="tx1"/>
                </a:solidFill>
                <a:latin typeface="Times New Roman" panose="02020603050405020304" pitchFamily="18" charset="0"/>
                <a:ea typeface="Times New Roman" panose="02020603050405020304" pitchFamily="18" charset="0"/>
              </a:rPr>
              <a:t>жизни</a:t>
            </a:r>
            <a:r>
              <a:rPr lang="ru-RU" sz="1800" dirty="0" smtClean="0">
                <a:solidFill>
                  <a:schemeClr val="tx1"/>
                </a:solidFill>
                <a:latin typeface="Times New Roman" panose="02020603050405020304" pitchFamily="18" charset="0"/>
              </a:rPr>
              <a:t> </a:t>
            </a:r>
            <a:r>
              <a:rPr lang="ru-RU" sz="1800" dirty="0" smtClean="0">
                <a:solidFill>
                  <a:schemeClr val="tx1"/>
                </a:solidFill>
                <a:latin typeface="Times New Roman" panose="02020603050405020304" pitchFamily="18" charset="0"/>
              </a:rPr>
              <a:t>на основе башкирских народных традиций</a:t>
            </a:r>
            <a:r>
              <a:rPr lang="ru-RU" sz="1800" dirty="0" smtClean="0">
                <a:solidFill>
                  <a:schemeClr val="tx1"/>
                </a:solidFill>
                <a:latin typeface="Times New Roman" pitchFamily="18" charset="0"/>
                <a:cs typeface="Times New Roman" pitchFamily="18" charset="0"/>
              </a:rPr>
              <a:t> с элементами верховой езды на </a:t>
            </a:r>
            <a:r>
              <a:rPr lang="ru-RU" sz="1800" dirty="0" err="1" smtClean="0">
                <a:solidFill>
                  <a:schemeClr val="tx1"/>
                </a:solidFill>
                <a:latin typeface="Times New Roman" pitchFamily="18" charset="0"/>
                <a:cs typeface="Times New Roman" pitchFamily="18" charset="0"/>
              </a:rPr>
              <a:t>фитболах</a:t>
            </a:r>
            <a:r>
              <a:rPr lang="ru-RU" sz="1800" dirty="0" smtClean="0">
                <a:solidFill>
                  <a:schemeClr val="tx1"/>
                </a:solidFill>
                <a:latin typeface="Times New Roman" pitchFamily="18" charset="0"/>
                <a:cs typeface="Times New Roman" pitchFamily="18" charset="0"/>
              </a:rPr>
              <a:t>.</a:t>
            </a:r>
            <a:br>
              <a:rPr lang="ru-RU" sz="1800" dirty="0" smtClean="0">
                <a:solidFill>
                  <a:schemeClr val="tx1"/>
                </a:solidFill>
                <a:latin typeface="Times New Roman" pitchFamily="18" charset="0"/>
                <a:cs typeface="Times New Roman" pitchFamily="18" charset="0"/>
              </a:rPr>
            </a:br>
            <a:r>
              <a:rPr lang="ru-RU" sz="1800" b="1" dirty="0" err="1" smtClean="0">
                <a:solidFill>
                  <a:schemeClr val="tx1"/>
                </a:solidFill>
                <a:latin typeface="Times New Roman" pitchFamily="18" charset="0"/>
                <a:cs typeface="Times New Roman" pitchFamily="18" charset="0"/>
              </a:rPr>
              <a:t>Оздоровительные:</a:t>
            </a:r>
            <a:r>
              <a:rPr lang="ru-RU" sz="1800" dirty="0" err="1" smtClean="0">
                <a:solidFill>
                  <a:schemeClr val="tx1"/>
                </a:solidFill>
                <a:latin typeface="Times New Roman" pitchFamily="18" charset="0"/>
                <a:cs typeface="Times New Roman" pitchFamily="18" charset="0"/>
              </a:rPr>
              <a:t>.</a:t>
            </a:r>
            <a:r>
              <a:rPr lang="ru-RU" sz="1800" dirty="0" err="1" smtClean="0">
                <a:solidFill>
                  <a:schemeClr val="tx1"/>
                </a:solidFill>
                <a:latin typeface="Times New Roman" pitchFamily="18" charset="0"/>
                <a:cs typeface="Times New Roman" pitchFamily="18" charset="0"/>
              </a:rPr>
              <a:t>Укрепление</a:t>
            </a:r>
            <a:r>
              <a:rPr lang="ru-RU" sz="1800" dirty="0" smtClean="0">
                <a:solidFill>
                  <a:schemeClr val="tx1"/>
                </a:solidFill>
                <a:latin typeface="Times New Roman" pitchFamily="18" charset="0"/>
                <a:cs typeface="Times New Roman" pitchFamily="18" charset="0"/>
              </a:rPr>
              <a:t> здоровья </a:t>
            </a:r>
            <a:r>
              <a:rPr lang="ru-RU" sz="1800" dirty="0">
                <a:solidFill>
                  <a:schemeClr val="tx1"/>
                </a:solidFill>
                <a:latin typeface="Times New Roman" pitchFamily="18" charset="0"/>
                <a:cs typeface="Times New Roman" pitchFamily="18" charset="0"/>
              </a:rPr>
              <a:t>детей</a:t>
            </a:r>
            <a:r>
              <a:rPr lang="ru-RU" sz="1800" dirty="0" smtClean="0">
                <a:solidFill>
                  <a:schemeClr val="tx1"/>
                </a:solidFill>
                <a:latin typeface="Times New Roman" pitchFamily="18" charset="0"/>
                <a:cs typeface="Times New Roman" pitchFamily="18" charset="0"/>
              </a:rPr>
              <a:t>. </a:t>
            </a:r>
            <a:r>
              <a:rPr lang="ru-RU" sz="1800" dirty="0" smtClean="0">
                <a:solidFill>
                  <a:srgbClr val="FF0000"/>
                </a:solidFill>
                <a:latin typeface="Times New Roman" pitchFamily="18" charset="0"/>
                <a:cs typeface="Times New Roman" pitchFamily="18" charset="0"/>
              </a:rPr>
              <a:t>( ниже - все поставь в родит падеже)</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ru-RU" sz="1800" dirty="0" smtClean="0">
                <a:solidFill>
                  <a:schemeClr val="tx1"/>
                </a:solidFill>
                <a:latin typeface="Times New Roman" pitchFamily="18" charset="0"/>
                <a:cs typeface="Times New Roman" pitchFamily="18" charset="0"/>
              </a:rPr>
              <a:t>Развивать </a:t>
            </a:r>
            <a:r>
              <a:rPr lang="ru-RU" sz="1800" dirty="0">
                <a:solidFill>
                  <a:schemeClr val="tx1"/>
                </a:solidFill>
                <a:latin typeface="Times New Roman" pitchFamily="18" charset="0"/>
                <a:cs typeface="Times New Roman" pitchFamily="18" charset="0"/>
              </a:rPr>
              <a:t>силу мышц, поддерживающих правильную осанку, с использованием </a:t>
            </a:r>
            <a:r>
              <a:rPr lang="ru-RU" sz="1800" dirty="0" err="1">
                <a:solidFill>
                  <a:schemeClr val="tx1"/>
                </a:solidFill>
                <a:latin typeface="Times New Roman" pitchFamily="18" charset="0"/>
                <a:cs typeface="Times New Roman" pitchFamily="18" charset="0"/>
              </a:rPr>
              <a:t>фитбол</a:t>
            </a:r>
            <a:r>
              <a:rPr lang="ru-RU" sz="1800" dirty="0">
                <a:solidFill>
                  <a:schemeClr val="tx1"/>
                </a:solidFill>
                <a:latin typeface="Times New Roman" pitchFamily="18" charset="0"/>
                <a:cs typeface="Times New Roman" pitchFamily="18" charset="0"/>
              </a:rPr>
              <a:t> - мячей.</a:t>
            </a:r>
            <a:br>
              <a:rPr lang="ru-RU" sz="1800" dirty="0">
                <a:solidFill>
                  <a:schemeClr val="tx1"/>
                </a:solidFill>
                <a:latin typeface="Times New Roman" pitchFamily="18" charset="0"/>
                <a:cs typeface="Times New Roman" pitchFamily="18" charset="0"/>
              </a:rPr>
            </a:br>
            <a:r>
              <a:rPr lang="ru-RU" sz="1800" dirty="0" smtClean="0">
                <a:solidFill>
                  <a:schemeClr val="tx1"/>
                </a:solidFill>
                <a:latin typeface="Times New Roman" pitchFamily="18" charset="0"/>
                <a:cs typeface="Times New Roman" pitchFamily="18" charset="0"/>
              </a:rPr>
              <a:t> </a:t>
            </a:r>
            <a:r>
              <a:rPr lang="ru-RU" sz="1800" dirty="0">
                <a:solidFill>
                  <a:schemeClr val="tx1"/>
                </a:solidFill>
                <a:latin typeface="Times New Roman" pitchFamily="18" charset="0"/>
                <a:cs typeface="Times New Roman" pitchFamily="18" charset="0"/>
              </a:rPr>
              <a:t>Совершенствование функций организма, повышение его защитных свойств и устойчивости к заболеваниям.</a:t>
            </a:r>
            <a:br>
              <a:rPr lang="ru-RU" sz="1800" dirty="0">
                <a:solidFill>
                  <a:schemeClr val="tx1"/>
                </a:solidFill>
                <a:latin typeface="Times New Roman" pitchFamily="18" charset="0"/>
                <a:cs typeface="Times New Roman" pitchFamily="18" charset="0"/>
              </a:rPr>
            </a:br>
            <a:r>
              <a:rPr lang="ru-RU" sz="1800" b="1" dirty="0" smtClean="0">
                <a:solidFill>
                  <a:schemeClr val="tx1"/>
                </a:solidFill>
                <a:latin typeface="Times New Roman" pitchFamily="18" charset="0"/>
                <a:cs typeface="Times New Roman" pitchFamily="18" charset="0"/>
              </a:rPr>
              <a:t>Образовательные</a:t>
            </a:r>
            <a:r>
              <a:rPr lang="ru-RU" sz="1800" b="1" dirty="0">
                <a:solidFill>
                  <a:schemeClr val="tx1"/>
                </a:solidFill>
                <a:latin typeface="Times New Roman" pitchFamily="18" charset="0"/>
                <a:cs typeface="Times New Roman" pitchFamily="18" charset="0"/>
              </a:rPr>
              <a:t>: </a:t>
            </a:r>
            <a:r>
              <a:rPr lang="ru-RU" sz="1800" dirty="0">
                <a:solidFill>
                  <a:schemeClr val="tx1"/>
                </a:solidFill>
                <a:latin typeface="Times New Roman" pitchFamily="18" charset="0"/>
                <a:cs typeface="Times New Roman" pitchFamily="18" charset="0"/>
              </a:rPr>
              <a:t>Развивать двигательную сферу ребенка и его физические качества: выносливость, ловкость, быстрота, гибкость.</a:t>
            </a:r>
            <a:br>
              <a:rPr lang="ru-RU" sz="1800" dirty="0">
                <a:solidFill>
                  <a:schemeClr val="tx1"/>
                </a:solidFill>
                <a:latin typeface="Times New Roman" pitchFamily="18" charset="0"/>
                <a:cs typeface="Times New Roman" pitchFamily="18" charset="0"/>
              </a:rPr>
            </a:br>
            <a:r>
              <a:rPr lang="ru-RU" sz="1800" b="1" dirty="0" smtClean="0">
                <a:solidFill>
                  <a:schemeClr val="tx1"/>
                </a:solidFill>
                <a:latin typeface="Times New Roman" pitchFamily="18" charset="0"/>
                <a:cs typeface="Times New Roman" pitchFamily="18" charset="0"/>
              </a:rPr>
              <a:t>Воспитательные</a:t>
            </a:r>
            <a:r>
              <a:rPr lang="ru-RU" sz="1800" b="1" dirty="0">
                <a:solidFill>
                  <a:schemeClr val="tx1"/>
                </a:solidFill>
                <a:latin typeface="Times New Roman" pitchFamily="18" charset="0"/>
                <a:cs typeface="Times New Roman" pitchFamily="18" charset="0"/>
              </a:rPr>
              <a:t>: </a:t>
            </a:r>
            <a:r>
              <a:rPr lang="ru-RU" sz="1800" dirty="0">
                <a:solidFill>
                  <a:prstClr val="black"/>
                </a:solidFill>
                <a:latin typeface="Times New Roman" pitchFamily="18" charset="0"/>
                <a:cs typeface="Times New Roman" pitchFamily="18" charset="0"/>
              </a:rPr>
              <a:t>Воспитывать у детей уважение и бережное отноше­ние к национальным традициям физического воспитания своего народа</a:t>
            </a:r>
            <a:r>
              <a:rPr lang="ru-RU" sz="1800" dirty="0" smtClean="0">
                <a:solidFill>
                  <a:prstClr val="black"/>
                </a:solidFill>
                <a:latin typeface="Times New Roman" pitchFamily="18" charset="0"/>
                <a:cs typeface="Times New Roman" pitchFamily="18" charset="0"/>
              </a:rPr>
              <a:t>.  </a:t>
            </a:r>
            <a:r>
              <a:rPr lang="ru-RU" sz="1800" dirty="0" smtClean="0">
                <a:solidFill>
                  <a:schemeClr val="tx1"/>
                </a:solidFill>
                <a:latin typeface="Times New Roman" pitchFamily="18" charset="0"/>
                <a:cs typeface="Times New Roman" pitchFamily="18" charset="0"/>
              </a:rPr>
              <a:t>Воспитывать </a:t>
            </a:r>
            <a:r>
              <a:rPr lang="ru-RU" sz="1800" dirty="0">
                <a:solidFill>
                  <a:schemeClr val="tx1"/>
                </a:solidFill>
                <a:latin typeface="Times New Roman" pitchFamily="18" charset="0"/>
                <a:cs typeface="Times New Roman" pitchFamily="18" charset="0"/>
              </a:rPr>
              <a:t>интерес и потребность в физических упражнениях и </a:t>
            </a:r>
            <a:r>
              <a:rPr lang="ru-RU" sz="1800" dirty="0" smtClean="0">
                <a:solidFill>
                  <a:schemeClr val="tx1"/>
                </a:solidFill>
                <a:latin typeface="Times New Roman" pitchFamily="18" charset="0"/>
                <a:cs typeface="Times New Roman" pitchFamily="18" charset="0"/>
              </a:rPr>
              <a:t>играх</a:t>
            </a:r>
            <a:r>
              <a:rPr lang="ru-RU" sz="1800" dirty="0">
                <a:solidFill>
                  <a:schemeClr val="tx1"/>
                </a:solidFill>
                <a:latin typeface="Times New Roman" pitchFamily="18" charset="0"/>
                <a:cs typeface="Times New Roman" pitchFamily="18" charset="0"/>
              </a:rPr>
              <a:t>.</a:t>
            </a:r>
            <a:r>
              <a:rPr lang="ru-RU" sz="1800" dirty="0" smtClean="0">
                <a:solidFill>
                  <a:schemeClr val="tx1"/>
                </a:solidFill>
                <a:latin typeface="Times New Roman" pitchFamily="18" charset="0"/>
                <a:cs typeface="Times New Roman" pitchFamily="18" charset="0"/>
              </a:rPr>
              <a:t/>
            </a:r>
            <a:br>
              <a:rPr lang="ru-RU" sz="1800" dirty="0" smtClean="0">
                <a:solidFill>
                  <a:schemeClr val="tx1"/>
                </a:solidFill>
                <a:latin typeface="Times New Roman" pitchFamily="18" charset="0"/>
                <a:cs typeface="Times New Roman" pitchFamily="18" charset="0"/>
              </a:rPr>
            </a:b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ru-RU" sz="1600" dirty="0" smtClean="0">
                <a:solidFill>
                  <a:schemeClr val="tx1"/>
                </a:solidFill>
                <a:latin typeface="Times New Roman" pitchFamily="18" charset="0"/>
                <a:cs typeface="Times New Roman" pitchFamily="18" charset="0"/>
              </a:rPr>
              <a:t/>
            </a:r>
            <a:br>
              <a:rPr lang="ru-RU" sz="1600" dirty="0" smtClean="0">
                <a:solidFill>
                  <a:schemeClr val="tx1"/>
                </a:solidFill>
                <a:latin typeface="Times New Roman" pitchFamily="18" charset="0"/>
                <a:cs typeface="Times New Roman" pitchFamily="18" charset="0"/>
              </a:rPr>
            </a:br>
            <a:r>
              <a:rPr lang="ru-RU" sz="1600" dirty="0" smtClean="0">
                <a:solidFill>
                  <a:schemeClr val="tx1"/>
                </a:solidFill>
                <a:latin typeface="Times New Roman" pitchFamily="18" charset="0"/>
                <a:cs typeface="Times New Roman" pitchFamily="18" charset="0"/>
              </a:rPr>
              <a:t> </a:t>
            </a:r>
            <a:endParaRPr lang="ru-RU" sz="1600" dirty="0">
              <a:solidFill>
                <a:schemeClr val="tx1"/>
              </a:solidFill>
              <a:latin typeface="Times New Roman" pitchFamily="18" charset="0"/>
              <a:cs typeface="Times New Roman" pitchFamily="18" charset="0"/>
            </a:endParaRPr>
          </a:p>
        </p:txBody>
      </p:sp>
      <p:sp>
        <p:nvSpPr>
          <p:cNvPr id="2" name="Текст 1"/>
          <p:cNvSpPr>
            <a:spLocks noGrp="1"/>
          </p:cNvSpPr>
          <p:nvPr>
            <p:ph type="body" idx="1"/>
          </p:nvPr>
        </p:nvSpPr>
        <p:spPr/>
        <p:txBody>
          <a:bodyPr/>
          <a:lstStyle/>
          <a:p>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71472" y="714356"/>
            <a:ext cx="8001056" cy="49244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ea typeface="Times New Roman" pitchFamily="18" charset="0"/>
                <a:cs typeface="Times New Roman" pitchFamily="18" charset="0"/>
              </a:rPr>
              <a:t>Авторская программа «Толпар» позволяет использовать богатый позитивный опыт народной педагогики по физическому воспитанию дошкольников, связанный с традиционными приемами, навыками и умениями в духовно-нравственном воспитании детей, сформированных в прошлом башкирами в процессе приручения, ухода и использования лошадей.</a:t>
            </a:r>
          </a:p>
          <a:p>
            <a:pPr marL="0" marR="0" lvl="0" indent="0" algn="ctr" defTabSz="914400" rtl="0" eaLnBrk="1" fontAlgn="base" latinLnBrk="0" hangingPunct="1">
              <a:lnSpc>
                <a:spcPct val="100000"/>
              </a:lnSpc>
              <a:spcBef>
                <a:spcPct val="0"/>
              </a:spcBef>
              <a:spcAft>
                <a:spcPct val="0"/>
              </a:spcAft>
              <a:buClrTx/>
              <a:buSzTx/>
              <a:buFontTx/>
              <a:buNone/>
              <a:tabLst/>
            </a:pPr>
            <a:endParaRPr lang="ru-RU" sz="1400" dirty="0" smtClean="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400" b="0" i="0" u="none" strike="noStrike" cap="none" normalizeH="0" baseline="0" dirty="0" smtClean="0">
              <a:ln>
                <a:noFill/>
              </a:ln>
              <a:solidFill>
                <a:schemeClr val="tx1"/>
              </a:solidFill>
              <a:effectLs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ru-RU" sz="1400" dirty="0" smtClean="0">
              <a:cs typeface="Times New Roman" pitchFamily="18" charset="0"/>
            </a:endParaRPr>
          </a:p>
          <a:p>
            <a:r>
              <a:rPr lang="ru-RU" dirty="0" smtClean="0"/>
              <a:t>Пояснительная записка</a:t>
            </a:r>
          </a:p>
          <a:p>
            <a:r>
              <a:rPr lang="ru-RU" dirty="0" smtClean="0"/>
              <a:t>Цели и задачи Программы</a:t>
            </a:r>
          </a:p>
          <a:p>
            <a:r>
              <a:rPr lang="ru-RU" dirty="0" smtClean="0"/>
              <a:t>Содержание Программы: входит планирование тем по месяцам ( неделям)</a:t>
            </a:r>
          </a:p>
          <a:p>
            <a:r>
              <a:rPr lang="ru-RU" dirty="0" smtClean="0"/>
              <a:t>- для детей младшего дошкольного возраста;</a:t>
            </a:r>
          </a:p>
          <a:p>
            <a:r>
              <a:rPr lang="ru-RU" dirty="0" smtClean="0"/>
              <a:t>-для детей старшего дошкольного возраста</a:t>
            </a:r>
          </a:p>
          <a:p>
            <a:r>
              <a:rPr lang="ru-RU" dirty="0" smtClean="0"/>
              <a:t>Материально-техническое сопровождение реализации Программы</a:t>
            </a:r>
          </a:p>
          <a:p>
            <a:r>
              <a:rPr lang="ru-RU" dirty="0" smtClean="0"/>
              <a:t>Планируемые результаты освоения Программы</a:t>
            </a:r>
          </a:p>
          <a:p>
            <a:r>
              <a:rPr lang="ru-RU" dirty="0" smtClean="0"/>
              <a:t>Календарно-тематический план  реализации Программы</a:t>
            </a:r>
          </a:p>
          <a:p>
            <a:pPr fontAlgn="base"/>
            <a:r>
              <a:rPr lang="ru-RU" dirty="0" smtClean="0"/>
              <a:t>Спортивная игра </a:t>
            </a:r>
            <a:r>
              <a:rPr lang="ru-RU" dirty="0" err="1" smtClean="0"/>
              <a:t>ылак</a:t>
            </a:r>
            <a:endParaRPr lang="ru-RU" dirty="0" smtClean="0"/>
          </a:p>
          <a:p>
            <a:pPr fontAlgn="base"/>
            <a:r>
              <a:rPr lang="ru-RU" dirty="0" smtClean="0"/>
              <a:t>Этапы освоения игры </a:t>
            </a:r>
            <a:r>
              <a:rPr lang="ru-RU" dirty="0" err="1" smtClean="0"/>
              <a:t>ылак</a:t>
            </a:r>
            <a:endParaRPr lang="ru-RU" dirty="0" smtClean="0"/>
          </a:p>
          <a:p>
            <a:r>
              <a:rPr lang="ru-RU" dirty="0" smtClean="0"/>
              <a:t> Список литературы</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642910" y="642918"/>
            <a:ext cx="8072494" cy="575542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lang="ru-RU" sz="2000" b="1" dirty="0" smtClean="0">
                <a:solidFill>
                  <a:srgbClr val="002060"/>
                </a:solidFill>
              </a:rPr>
              <a:t>Содержание Программы: </a:t>
            </a:r>
          </a:p>
          <a:p>
            <a:pPr algn="ctr" fontAlgn="base">
              <a:spcBef>
                <a:spcPct val="0"/>
              </a:spcBef>
              <a:spcAft>
                <a:spcPct val="0"/>
              </a:spcAft>
            </a:pPr>
            <a:r>
              <a:rPr lang="ru-RU" sz="2000" dirty="0" smtClean="0">
                <a:solidFill>
                  <a:srgbClr val="002060"/>
                </a:solidFill>
              </a:rPr>
              <a:t>входит планирование тем по месяцам ( неделям)</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ea typeface="Times New Roman" pitchFamily="18" charset="0"/>
                <a:cs typeface="Arial" pitchFamily="34" charset="0"/>
              </a:rPr>
              <a:t>Сентябрь </a:t>
            </a:r>
            <a:endParaRPr kumimoji="0" lang="ru-RU" sz="1050" b="0" i="0" u="none" strike="noStrike" cap="none" normalizeH="0" baseline="0" dirty="0" smtClean="0">
              <a:ln>
                <a:noFill/>
              </a:ln>
              <a:solidFill>
                <a:srgbClr val="00206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ea typeface="Times New Roman" pitchFamily="18" charset="0"/>
                <a:cs typeface="Arial" pitchFamily="34" charset="0"/>
              </a:rPr>
              <a:t> 1 неделя </a:t>
            </a:r>
            <a:r>
              <a:rPr kumimoji="0" lang="ru-RU" sz="2000" i="0" u="none" strike="noStrike" cap="none" normalizeH="0" baseline="0" dirty="0" smtClean="0">
                <a:ln>
                  <a:noFill/>
                </a:ln>
                <a:solidFill>
                  <a:srgbClr val="002060"/>
                </a:solidFill>
                <a:effectLst/>
                <a:ea typeface="Times New Roman" pitchFamily="18" charset="0"/>
                <a:cs typeface="Arial" pitchFamily="34" charset="0"/>
              </a:rPr>
              <a:t>«Лекарственные растения»</a:t>
            </a:r>
            <a:endParaRPr kumimoji="0" lang="ru-RU" sz="1050" i="0" u="none" strike="noStrike" cap="none" normalizeH="0" baseline="0" dirty="0" smtClean="0">
              <a:ln>
                <a:noFill/>
              </a:ln>
              <a:solidFill>
                <a:srgbClr val="00206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ea typeface="Times New Roman" pitchFamily="18" charset="0"/>
                <a:cs typeface="Arial" pitchFamily="34" charset="0"/>
              </a:rPr>
              <a:t>2 неделя </a:t>
            </a:r>
            <a:r>
              <a:rPr kumimoji="0" lang="ru-RU" sz="2000" i="0" u="none" strike="noStrike" cap="none" normalizeH="0" baseline="0" dirty="0" smtClean="0">
                <a:ln>
                  <a:noFill/>
                </a:ln>
                <a:solidFill>
                  <a:srgbClr val="002060"/>
                </a:solidFill>
                <a:effectLst/>
                <a:ea typeface="Times New Roman" pitchFamily="18" charset="0"/>
                <a:cs typeface="Arial" pitchFamily="34" charset="0"/>
              </a:rPr>
              <a:t>«Здоровое питание. Кумыс – целебный напиток»</a:t>
            </a:r>
            <a:endParaRPr kumimoji="0" lang="ru-RU" sz="1050" i="0" u="none" strike="noStrike" cap="none" normalizeH="0" baseline="0" dirty="0" smtClean="0">
              <a:ln>
                <a:noFill/>
              </a:ln>
              <a:solidFill>
                <a:srgbClr val="00206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ea typeface="Times New Roman" pitchFamily="18" charset="0"/>
                <a:cs typeface="Arial" pitchFamily="34" charset="0"/>
              </a:rPr>
              <a:t>3 неделя </a:t>
            </a:r>
            <a:r>
              <a:rPr kumimoji="0" lang="ru-RU" sz="2000" i="0" u="none" strike="noStrike" cap="none" normalizeH="0" baseline="0" dirty="0" smtClean="0">
                <a:ln>
                  <a:noFill/>
                </a:ln>
                <a:solidFill>
                  <a:srgbClr val="002060"/>
                </a:solidFill>
                <a:effectLst/>
                <a:ea typeface="Times New Roman" pitchFamily="18" charset="0"/>
                <a:cs typeface="Arial" pitchFamily="34" charset="0"/>
              </a:rPr>
              <a:t>«В</a:t>
            </a:r>
            <a:r>
              <a:rPr kumimoji="0" lang="ru-RU" sz="2000" i="0" u="none" strike="noStrike" cap="none" normalizeH="0" dirty="0" smtClean="0">
                <a:ln>
                  <a:noFill/>
                </a:ln>
                <a:solidFill>
                  <a:srgbClr val="002060"/>
                </a:solidFill>
                <a:effectLst/>
                <a:ea typeface="Times New Roman" pitchFamily="18" charset="0"/>
                <a:cs typeface="Arial" pitchFamily="34" charset="0"/>
              </a:rPr>
              <a:t> здоровом теле – здоровый дух</a:t>
            </a:r>
            <a:r>
              <a:rPr kumimoji="0" lang="ru-RU" sz="2000" i="0" u="none" strike="noStrike" cap="none" normalizeH="0" baseline="0" dirty="0" smtClean="0">
                <a:ln>
                  <a:noFill/>
                </a:ln>
                <a:solidFill>
                  <a:srgbClr val="002060"/>
                </a:solidFill>
                <a:effectLst/>
                <a:ea typeface="Times New Roman" pitchFamily="18" charset="0"/>
                <a:cs typeface="Arial" pitchFamily="34" charset="0"/>
              </a:rPr>
              <a:t>»</a:t>
            </a:r>
            <a:endParaRPr kumimoji="0" lang="ru-RU" sz="1050" i="0" u="none" strike="noStrike" cap="none" normalizeH="0" baseline="0" dirty="0" smtClean="0">
              <a:ln>
                <a:noFill/>
              </a:ln>
              <a:solidFill>
                <a:srgbClr val="00206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ea typeface="Times New Roman" pitchFamily="18" charset="0"/>
                <a:cs typeface="Arial" pitchFamily="34" charset="0"/>
              </a:rPr>
              <a:t>4 неделя  </a:t>
            </a:r>
            <a:r>
              <a:rPr kumimoji="0" lang="ru-RU" sz="2000" i="0" u="none" strike="noStrike" cap="none" normalizeH="0" baseline="0" dirty="0" smtClean="0">
                <a:ln>
                  <a:noFill/>
                </a:ln>
                <a:solidFill>
                  <a:srgbClr val="002060"/>
                </a:solidFill>
                <a:effectLst/>
                <a:ea typeface="Times New Roman" pitchFamily="18" charset="0"/>
                <a:cs typeface="Arial" pitchFamily="34" charset="0"/>
              </a:rPr>
              <a:t>«Башкирская лошадь»</a:t>
            </a:r>
            <a:endParaRPr kumimoji="0" lang="ru-RU" sz="1050" i="0" u="none" strike="noStrike" cap="none" normalizeH="0" baseline="0" dirty="0" smtClean="0">
              <a:ln>
                <a:noFill/>
              </a:ln>
              <a:solidFill>
                <a:srgbClr val="00206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ea typeface="Times New Roman" pitchFamily="18" charset="0"/>
                <a:cs typeface="Arial" pitchFamily="34" charset="0"/>
              </a:rPr>
              <a:t>Октябрь </a:t>
            </a:r>
            <a:endParaRPr kumimoji="0" lang="ru-RU" sz="1050" b="0" i="0" u="none" strike="noStrike" cap="none" normalizeH="0" baseline="0" dirty="0" smtClean="0">
              <a:ln>
                <a:noFill/>
              </a:ln>
              <a:solidFill>
                <a:srgbClr val="00206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ea typeface="Times New Roman" pitchFamily="18" charset="0"/>
                <a:cs typeface="Arial" pitchFamily="34" charset="0"/>
              </a:rPr>
              <a:t>1 неделя </a:t>
            </a:r>
            <a:r>
              <a:rPr kumimoji="0" lang="ru-RU" sz="2000" i="0" u="none" strike="noStrike" cap="none" normalizeH="0" baseline="0" dirty="0" smtClean="0">
                <a:ln>
                  <a:noFill/>
                </a:ln>
                <a:solidFill>
                  <a:srgbClr val="002060"/>
                </a:solidFill>
                <a:effectLst/>
                <a:ea typeface="Times New Roman" pitchFamily="18" charset="0"/>
                <a:cs typeface="Arial" pitchFamily="34" charset="0"/>
              </a:rPr>
              <a:t>«Мое </a:t>
            </a:r>
            <a:r>
              <a:rPr kumimoji="0" lang="ru-RU" sz="2000" i="0" u="none" strike="noStrike" cap="none" normalizeH="0" baseline="0" dirty="0" err="1" smtClean="0">
                <a:ln>
                  <a:noFill/>
                </a:ln>
                <a:solidFill>
                  <a:srgbClr val="002060"/>
                </a:solidFill>
                <a:effectLst/>
                <a:ea typeface="Times New Roman" pitchFamily="18" charset="0"/>
                <a:cs typeface="Arial" pitchFamily="34" charset="0"/>
              </a:rPr>
              <a:t>шежере</a:t>
            </a:r>
            <a:r>
              <a:rPr kumimoji="0" lang="ru-RU" sz="2000" i="0" u="none" strike="noStrike" cap="none" normalizeH="0" baseline="0" dirty="0" smtClean="0">
                <a:ln>
                  <a:noFill/>
                </a:ln>
                <a:solidFill>
                  <a:srgbClr val="002060"/>
                </a:solidFill>
                <a:effectLst/>
                <a:ea typeface="Times New Roman" pitchFamily="18" charset="0"/>
                <a:cs typeface="Arial" pitchFamily="34" charset="0"/>
              </a:rPr>
              <a:t>»</a:t>
            </a:r>
            <a:endParaRPr kumimoji="0" lang="ru-RU" sz="1050" i="0" u="none" strike="noStrike" cap="none" normalizeH="0" baseline="0" dirty="0" smtClean="0">
              <a:ln>
                <a:noFill/>
              </a:ln>
              <a:solidFill>
                <a:srgbClr val="00206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ea typeface="Times New Roman" pitchFamily="18" charset="0"/>
                <a:cs typeface="Arial" pitchFamily="34" charset="0"/>
              </a:rPr>
              <a:t>2 неделя </a:t>
            </a:r>
            <a:r>
              <a:rPr kumimoji="0" lang="ru-RU" sz="2000" i="0" u="none" strike="noStrike" cap="none" normalizeH="0" baseline="0" dirty="0" smtClean="0">
                <a:ln>
                  <a:noFill/>
                </a:ln>
                <a:solidFill>
                  <a:srgbClr val="002060"/>
                </a:solidFill>
                <a:effectLst/>
                <a:ea typeface="Times New Roman" pitchFamily="18" charset="0"/>
                <a:cs typeface="Arial" pitchFamily="34" charset="0"/>
              </a:rPr>
              <a:t>«</a:t>
            </a:r>
            <a:r>
              <a:rPr kumimoji="0" lang="ru-RU" sz="2000" i="0" u="none" strike="noStrike" cap="none" normalizeH="0" baseline="0" dirty="0" err="1" smtClean="0">
                <a:ln>
                  <a:noFill/>
                </a:ln>
                <a:solidFill>
                  <a:srgbClr val="002060"/>
                </a:solidFill>
                <a:effectLst/>
                <a:ea typeface="Times New Roman" pitchFamily="18" charset="0"/>
                <a:cs typeface="Arial" pitchFamily="34" charset="0"/>
              </a:rPr>
              <a:t>Ырыу</a:t>
            </a:r>
            <a:r>
              <a:rPr kumimoji="0" lang="ru-RU" sz="2000" i="0" u="none" strike="noStrike" cap="none" normalizeH="0" baseline="0" dirty="0" smtClean="0">
                <a:ln>
                  <a:noFill/>
                </a:ln>
                <a:solidFill>
                  <a:srgbClr val="002060"/>
                </a:solidFill>
                <a:effectLst/>
                <a:ea typeface="Times New Roman" pitchFamily="18" charset="0"/>
                <a:cs typeface="Arial" pitchFamily="34" charset="0"/>
              </a:rPr>
              <a:t>»</a:t>
            </a:r>
            <a:endParaRPr kumimoji="0" lang="ru-RU" sz="1050" i="0" u="none" strike="noStrike" cap="none" normalizeH="0" baseline="0" dirty="0" smtClean="0">
              <a:ln>
                <a:noFill/>
              </a:ln>
              <a:solidFill>
                <a:srgbClr val="00206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ea typeface="Times New Roman" pitchFamily="18" charset="0"/>
                <a:cs typeface="Arial" pitchFamily="34" charset="0"/>
              </a:rPr>
              <a:t>3 неделя </a:t>
            </a:r>
            <a:r>
              <a:rPr kumimoji="0" lang="ru-RU" sz="2000" i="0" u="none" strike="noStrike" cap="none" normalizeH="0" baseline="0" dirty="0" smtClean="0">
                <a:ln>
                  <a:noFill/>
                </a:ln>
                <a:solidFill>
                  <a:srgbClr val="002060"/>
                </a:solidFill>
                <a:effectLst/>
                <a:ea typeface="Times New Roman" pitchFamily="18" charset="0"/>
                <a:cs typeface="Arial" pitchFamily="34" charset="0"/>
              </a:rPr>
              <a:t>«Тамга»</a:t>
            </a:r>
            <a:endParaRPr kumimoji="0" lang="ru-RU" sz="1050" i="0" u="none" strike="noStrike" cap="none" normalizeH="0" baseline="0" dirty="0" smtClean="0">
              <a:ln>
                <a:noFill/>
              </a:ln>
              <a:solidFill>
                <a:srgbClr val="00206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ea typeface="Times New Roman" pitchFamily="18" charset="0"/>
                <a:cs typeface="Arial" pitchFamily="34" charset="0"/>
              </a:rPr>
              <a:t>4 неделя </a:t>
            </a:r>
            <a:r>
              <a:rPr kumimoji="0" lang="ru-RU" sz="2000" i="0" u="none" strike="noStrike" cap="none" normalizeH="0" baseline="0" dirty="0" smtClean="0">
                <a:ln>
                  <a:noFill/>
                </a:ln>
                <a:solidFill>
                  <a:srgbClr val="002060"/>
                </a:solidFill>
                <a:effectLst/>
                <a:ea typeface="Times New Roman" pitchFamily="18" charset="0"/>
                <a:cs typeface="Arial" pitchFamily="34" charset="0"/>
              </a:rPr>
              <a:t>«Народные промыслы»</a:t>
            </a:r>
            <a:endParaRPr kumimoji="0" lang="ru-RU" sz="1050" i="0" u="none" strike="noStrike" cap="none" normalizeH="0" baseline="0" dirty="0" smtClean="0">
              <a:ln>
                <a:noFill/>
              </a:ln>
              <a:solidFill>
                <a:srgbClr val="00206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ea typeface="Times New Roman" pitchFamily="18" charset="0"/>
                <a:cs typeface="Arial" pitchFamily="34" charset="0"/>
              </a:rPr>
              <a:t>Ноябрь </a:t>
            </a:r>
            <a:endParaRPr kumimoji="0" lang="ru-RU" sz="1050" b="0" i="0" u="none" strike="noStrike" cap="none" normalizeH="0" baseline="0" dirty="0" smtClean="0">
              <a:ln>
                <a:noFill/>
              </a:ln>
              <a:solidFill>
                <a:srgbClr val="00206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ea typeface="Times New Roman" pitchFamily="18" charset="0"/>
                <a:cs typeface="Arial" pitchFamily="34" charset="0"/>
              </a:rPr>
              <a:t>1 неделя </a:t>
            </a:r>
            <a:r>
              <a:rPr kumimoji="0" lang="ru-RU" sz="2000" i="0" u="none" strike="noStrike" cap="none" normalizeH="0" baseline="0" dirty="0" smtClean="0">
                <a:ln>
                  <a:noFill/>
                </a:ln>
                <a:solidFill>
                  <a:srgbClr val="002060"/>
                </a:solidFill>
                <a:effectLst/>
                <a:ea typeface="Times New Roman" pitchFamily="18" charset="0"/>
                <a:cs typeface="Arial" pitchFamily="34" charset="0"/>
              </a:rPr>
              <a:t>«Наездники </a:t>
            </a:r>
            <a:r>
              <a:rPr kumimoji="0" lang="ru-RU" sz="2000" i="0" u="none" strike="noStrike" cap="none" normalizeH="0" baseline="0" dirty="0" err="1" smtClean="0">
                <a:ln>
                  <a:noFill/>
                </a:ln>
                <a:solidFill>
                  <a:srgbClr val="002060"/>
                </a:solidFill>
                <a:effectLst/>
                <a:ea typeface="Times New Roman" pitchFamily="18" charset="0"/>
                <a:cs typeface="Arial" pitchFamily="34" charset="0"/>
              </a:rPr>
              <a:t>Баймакского</a:t>
            </a:r>
            <a:r>
              <a:rPr kumimoji="0" lang="ru-RU" sz="2000" i="0" u="none" strike="noStrike" cap="none" normalizeH="0" baseline="0" dirty="0" smtClean="0">
                <a:ln>
                  <a:noFill/>
                </a:ln>
                <a:solidFill>
                  <a:srgbClr val="002060"/>
                </a:solidFill>
                <a:effectLst/>
                <a:ea typeface="Times New Roman" pitchFamily="18" charset="0"/>
                <a:cs typeface="Arial" pitchFamily="34" charset="0"/>
              </a:rPr>
              <a:t> района»</a:t>
            </a:r>
            <a:endParaRPr kumimoji="0" lang="ru-RU" sz="1050" i="0" u="none" strike="noStrike" cap="none" normalizeH="0" baseline="0" dirty="0" smtClean="0">
              <a:ln>
                <a:noFill/>
              </a:ln>
              <a:solidFill>
                <a:srgbClr val="00206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ea typeface="Times New Roman" pitchFamily="18" charset="0"/>
                <a:cs typeface="Arial" pitchFamily="34" charset="0"/>
              </a:rPr>
              <a:t>2 неделя </a:t>
            </a:r>
            <a:r>
              <a:rPr kumimoji="0" lang="ru-RU" sz="2000" i="0" u="none" strike="noStrike" cap="none" normalizeH="0" baseline="0" dirty="0" smtClean="0">
                <a:ln>
                  <a:noFill/>
                </a:ln>
                <a:solidFill>
                  <a:srgbClr val="002060"/>
                </a:solidFill>
                <a:effectLst/>
                <a:ea typeface="Times New Roman" pitchFamily="18" charset="0"/>
                <a:cs typeface="Arial" pitchFamily="34" charset="0"/>
              </a:rPr>
              <a:t>«</a:t>
            </a:r>
            <a:r>
              <a:rPr kumimoji="0" lang="ru-RU" sz="2000" i="0" u="none" strike="noStrike" cap="none" normalizeH="0" baseline="0" dirty="0" err="1" smtClean="0">
                <a:ln>
                  <a:noFill/>
                </a:ln>
                <a:solidFill>
                  <a:srgbClr val="002060"/>
                </a:solidFill>
                <a:effectLst/>
                <a:ea typeface="Times New Roman" pitchFamily="18" charset="0"/>
                <a:cs typeface="Arial" pitchFamily="34" charset="0"/>
              </a:rPr>
              <a:t>Здоровьесберегающие</a:t>
            </a:r>
            <a:r>
              <a:rPr kumimoji="0" lang="ru-RU" sz="2000" i="0" u="none" strike="noStrike" cap="none" normalizeH="0" baseline="0" dirty="0" smtClean="0">
                <a:ln>
                  <a:noFill/>
                </a:ln>
                <a:solidFill>
                  <a:srgbClr val="002060"/>
                </a:solidFill>
                <a:effectLst/>
                <a:ea typeface="Times New Roman" pitchFamily="18" charset="0"/>
                <a:cs typeface="Arial" pitchFamily="34" charset="0"/>
              </a:rPr>
              <a:t> технологии с применением фольклора»</a:t>
            </a:r>
            <a:endParaRPr kumimoji="0" lang="ru-RU" sz="1050" i="0" u="none" strike="noStrike" cap="none" normalizeH="0" baseline="0" dirty="0" smtClean="0">
              <a:ln>
                <a:noFill/>
              </a:ln>
              <a:solidFill>
                <a:srgbClr val="00206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2060"/>
                </a:solidFill>
                <a:effectLst/>
                <a:ea typeface="Times New Roman" pitchFamily="18" charset="0"/>
                <a:cs typeface="Arial" pitchFamily="34" charset="0"/>
              </a:rPr>
              <a:t>3 неделя </a:t>
            </a:r>
            <a:r>
              <a:rPr kumimoji="0" lang="ru-RU" sz="2000" i="0" u="none" strike="noStrike" cap="none" normalizeH="0" baseline="0" dirty="0" smtClean="0">
                <a:ln>
                  <a:noFill/>
                </a:ln>
                <a:solidFill>
                  <a:srgbClr val="002060"/>
                </a:solidFill>
                <a:effectLst/>
                <a:ea typeface="Times New Roman" pitchFamily="18" charset="0"/>
                <a:cs typeface="Arial" pitchFamily="34" charset="0"/>
              </a:rPr>
              <a:t>«Башкирское народное творчество»</a:t>
            </a:r>
          </a:p>
          <a:p>
            <a:pPr marL="0" marR="0" lvl="0" indent="0" algn="l" defTabSz="914400" rtl="0" eaLnBrk="0" fontAlgn="base" latinLnBrk="0" hangingPunct="0">
              <a:lnSpc>
                <a:spcPct val="100000"/>
              </a:lnSpc>
              <a:spcBef>
                <a:spcPct val="0"/>
              </a:spcBef>
              <a:spcAft>
                <a:spcPct val="0"/>
              </a:spcAft>
              <a:buClrTx/>
              <a:buSzTx/>
              <a:buFontTx/>
              <a:buNone/>
              <a:tabLst/>
            </a:pPr>
            <a:r>
              <a:rPr lang="ru-RU" sz="2000" b="1" dirty="0" smtClean="0">
                <a:solidFill>
                  <a:srgbClr val="002060"/>
                </a:solidFill>
                <a:cs typeface="Arial" pitchFamily="34" charset="0"/>
              </a:rPr>
              <a:t>4 неделя </a:t>
            </a:r>
            <a:r>
              <a:rPr lang="ru-RU" sz="2000" dirty="0" smtClean="0">
                <a:solidFill>
                  <a:srgbClr val="002060"/>
                </a:solidFill>
                <a:cs typeface="Arial" pitchFamily="34" charset="0"/>
              </a:rPr>
              <a:t>Ипподром</a:t>
            </a:r>
            <a:endParaRPr kumimoji="0" lang="ru-RU" sz="2800" i="0" u="none" strike="noStrike" cap="none" normalizeH="0" baseline="0" dirty="0" smtClean="0">
              <a:ln>
                <a:noFill/>
              </a:ln>
              <a:solidFill>
                <a:srgbClr val="002060"/>
              </a:solidFill>
              <a:effectLst/>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642910" y="2102535"/>
          <a:ext cx="7572428" cy="3755358"/>
        </p:xfrm>
        <a:graphic>
          <a:graphicData uri="http://schemas.openxmlformats.org/drawingml/2006/table">
            <a:tbl>
              <a:tblPr/>
              <a:tblGrid>
                <a:gridCol w="1040266"/>
                <a:gridCol w="1388319"/>
                <a:gridCol w="2968529"/>
                <a:gridCol w="2175314"/>
              </a:tblGrid>
              <a:tr h="259027">
                <a:tc>
                  <a:txBody>
                    <a:bodyPr/>
                    <a:lstStyle/>
                    <a:p>
                      <a:pPr algn="ctr" fontAlgn="base">
                        <a:lnSpc>
                          <a:spcPct val="115000"/>
                        </a:lnSpc>
                        <a:spcAft>
                          <a:spcPts val="0"/>
                        </a:spcAft>
                      </a:pPr>
                      <a:endParaRPr lang="ba-RU" sz="1200" b="1" dirty="0">
                        <a:latin typeface="+mn-lt"/>
                        <a:ea typeface="Times New Roman"/>
                        <a:cs typeface="Times New Roman"/>
                      </a:endParaRPr>
                    </a:p>
                  </a:txBody>
                  <a:tcPr marL="49387" marR="493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ase">
                        <a:lnSpc>
                          <a:spcPct val="115000"/>
                        </a:lnSpc>
                        <a:spcAft>
                          <a:spcPts val="0"/>
                        </a:spcAft>
                      </a:pPr>
                      <a:r>
                        <a:rPr lang="ba-RU" sz="1200" b="1">
                          <a:latin typeface="+mn-lt"/>
                          <a:ea typeface="Times New Roman"/>
                          <a:cs typeface="Times New Roman"/>
                        </a:rPr>
                        <a:t>Первый год обучения 4-5 лет</a:t>
                      </a:r>
                      <a:endParaRPr lang="ru-RU" sz="1050" b="1">
                        <a:latin typeface="+mn-lt"/>
                        <a:ea typeface="Times New Roman"/>
                        <a:cs typeface="Times New Roman"/>
                      </a:endParaRPr>
                    </a:p>
                  </a:txBody>
                  <a:tcPr marL="49387" marR="493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259027">
                <a:tc>
                  <a:txBody>
                    <a:bodyPr/>
                    <a:lstStyle/>
                    <a:p>
                      <a:pPr algn="ctr" fontAlgn="base">
                        <a:lnSpc>
                          <a:spcPct val="115000"/>
                        </a:lnSpc>
                        <a:spcAft>
                          <a:spcPts val="0"/>
                        </a:spcAft>
                      </a:pPr>
                      <a:r>
                        <a:rPr lang="ba-RU" sz="1200" b="1">
                          <a:latin typeface="+mn-lt"/>
                          <a:ea typeface="Times New Roman"/>
                          <a:cs typeface="Times New Roman"/>
                        </a:rPr>
                        <a:t>Месяцы </a:t>
                      </a:r>
                      <a:endParaRPr lang="ru-RU" sz="1050" b="1">
                        <a:latin typeface="+mn-lt"/>
                        <a:ea typeface="Times New Roman"/>
                        <a:cs typeface="Times New Roman"/>
                      </a:endParaRPr>
                    </a:p>
                  </a:txBody>
                  <a:tcPr marL="49387" marR="493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15000"/>
                        </a:lnSpc>
                        <a:spcAft>
                          <a:spcPts val="0"/>
                        </a:spcAft>
                      </a:pPr>
                      <a:r>
                        <a:rPr lang="ba-RU" sz="1200" b="1">
                          <a:latin typeface="+mn-lt"/>
                          <a:ea typeface="Times New Roman"/>
                          <a:cs typeface="Times New Roman"/>
                        </a:rPr>
                        <a:t>Темы </a:t>
                      </a:r>
                      <a:endParaRPr lang="ru-RU" sz="1050" b="1">
                        <a:latin typeface="+mn-lt"/>
                        <a:ea typeface="Times New Roman"/>
                        <a:cs typeface="Times New Roman"/>
                      </a:endParaRPr>
                    </a:p>
                  </a:txBody>
                  <a:tcPr marL="49387" marR="493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15000"/>
                        </a:lnSpc>
                        <a:spcAft>
                          <a:spcPts val="0"/>
                        </a:spcAft>
                      </a:pPr>
                      <a:r>
                        <a:rPr lang="ba-RU" sz="1200" b="1">
                          <a:latin typeface="+mn-lt"/>
                          <a:ea typeface="Times New Roman"/>
                          <a:cs typeface="Times New Roman"/>
                        </a:rPr>
                        <a:t>Упражнения</a:t>
                      </a:r>
                      <a:endParaRPr lang="ru-RU" sz="1050" b="1">
                        <a:latin typeface="+mn-lt"/>
                        <a:ea typeface="Times New Roman"/>
                        <a:cs typeface="Times New Roman"/>
                      </a:endParaRPr>
                    </a:p>
                  </a:txBody>
                  <a:tcPr marL="49387" marR="493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15000"/>
                        </a:lnSpc>
                        <a:spcAft>
                          <a:spcPts val="0"/>
                        </a:spcAft>
                      </a:pPr>
                      <a:r>
                        <a:rPr lang="ba-RU" sz="1200" b="1" dirty="0">
                          <a:latin typeface="+mn-lt"/>
                          <a:ea typeface="Times New Roman"/>
                          <a:cs typeface="Times New Roman"/>
                        </a:rPr>
                        <a:t>Подвижные игры</a:t>
                      </a:r>
                      <a:endParaRPr lang="ru-RU" sz="1050" b="1" dirty="0">
                        <a:latin typeface="+mn-lt"/>
                        <a:ea typeface="Times New Roman"/>
                        <a:cs typeface="Times New Roman"/>
                      </a:endParaRPr>
                    </a:p>
                  </a:txBody>
                  <a:tcPr marL="49387" marR="493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7304">
                <a:tc>
                  <a:txBody>
                    <a:bodyPr/>
                    <a:lstStyle/>
                    <a:p>
                      <a:pPr algn="just" fontAlgn="base">
                        <a:lnSpc>
                          <a:spcPct val="115000"/>
                        </a:lnSpc>
                        <a:spcAft>
                          <a:spcPts val="0"/>
                        </a:spcAft>
                      </a:pPr>
                      <a:r>
                        <a:rPr lang="ba-RU" sz="1200" b="1" dirty="0">
                          <a:latin typeface="+mn-lt"/>
                          <a:ea typeface="Times New Roman"/>
                          <a:cs typeface="Times New Roman"/>
                        </a:rPr>
                        <a:t>Сентябрь </a:t>
                      </a:r>
                      <a:endParaRPr lang="ru-RU" sz="1050" b="1" dirty="0">
                        <a:latin typeface="+mn-lt"/>
                        <a:ea typeface="Times New Roman"/>
                        <a:cs typeface="Times New Roman"/>
                      </a:endParaRPr>
                    </a:p>
                  </a:txBody>
                  <a:tcPr marL="49387" marR="493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15000"/>
                        </a:lnSpc>
                        <a:spcAft>
                          <a:spcPts val="0"/>
                        </a:spcAft>
                      </a:pPr>
                      <a:r>
                        <a:rPr lang="ba-RU" sz="1200" b="1" dirty="0">
                          <a:latin typeface="+mn-lt"/>
                          <a:ea typeface="Times New Roman"/>
                          <a:cs typeface="Times New Roman"/>
                        </a:rPr>
                        <a:t>Где живет лошадь</a:t>
                      </a:r>
                      <a:endParaRPr lang="ru-RU" sz="1050" b="1" dirty="0">
                        <a:latin typeface="+mn-lt"/>
                        <a:ea typeface="Times New Roman"/>
                        <a:cs typeface="Times New Roman"/>
                      </a:endParaRPr>
                    </a:p>
                  </a:txBody>
                  <a:tcPr marL="49387" marR="493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60680" algn="just">
                        <a:lnSpc>
                          <a:spcPct val="115000"/>
                        </a:lnSpc>
                        <a:spcAft>
                          <a:spcPts val="0"/>
                        </a:spcAft>
                      </a:pPr>
                      <a:r>
                        <a:rPr lang="ru-RU" sz="1200" b="1" dirty="0">
                          <a:solidFill>
                            <a:srgbClr val="000000"/>
                          </a:solidFill>
                          <a:latin typeface="+mn-lt"/>
                          <a:ea typeface="Times New Roman"/>
                          <a:cs typeface="Times New Roman"/>
                        </a:rPr>
                        <a:t>«Правильная осанка»</a:t>
                      </a:r>
                      <a:endParaRPr lang="ru-RU" sz="1050" b="1" dirty="0">
                        <a:latin typeface="+mn-lt"/>
                        <a:ea typeface="Times New Roman"/>
                        <a:cs typeface="Times New Roman"/>
                      </a:endParaRPr>
                    </a:p>
                    <a:p>
                      <a:pPr indent="360680" algn="just">
                        <a:lnSpc>
                          <a:spcPct val="115000"/>
                        </a:lnSpc>
                        <a:spcAft>
                          <a:spcPts val="0"/>
                        </a:spcAft>
                      </a:pPr>
                      <a:r>
                        <a:rPr lang="ru-RU" sz="1200" dirty="0">
                          <a:solidFill>
                            <a:srgbClr val="000000"/>
                          </a:solidFill>
                          <a:latin typeface="+mn-lt"/>
                          <a:ea typeface="Times New Roman"/>
                          <a:cs typeface="Times New Roman"/>
                        </a:rPr>
                        <a:t>И.п. – сидя на мяче, стопы поставить на пол, руки на бедра, спина прямая.</a:t>
                      </a:r>
                      <a:endParaRPr lang="ru-RU" sz="1050" dirty="0">
                        <a:latin typeface="+mn-lt"/>
                        <a:ea typeface="Times New Roman"/>
                        <a:cs typeface="Times New Roman"/>
                      </a:endParaRPr>
                    </a:p>
                    <a:p>
                      <a:pPr indent="360680" algn="just">
                        <a:lnSpc>
                          <a:spcPct val="115000"/>
                        </a:lnSpc>
                        <a:spcAft>
                          <a:spcPts val="0"/>
                        </a:spcAft>
                      </a:pPr>
                      <a:r>
                        <a:rPr lang="ru-RU" sz="1200" dirty="0">
                          <a:solidFill>
                            <a:srgbClr val="000000"/>
                          </a:solidFill>
                          <a:latin typeface="+mn-lt"/>
                          <a:ea typeface="Times New Roman"/>
                          <a:cs typeface="Times New Roman"/>
                        </a:rPr>
                        <a:t>Выполнение: перекаты стопами с пяток на носки и наоборот (15с).</a:t>
                      </a:r>
                      <a:endParaRPr lang="ru-RU" sz="1050" dirty="0">
                        <a:latin typeface="+mn-lt"/>
                        <a:ea typeface="Times New Roman"/>
                        <a:cs typeface="Times New Roman"/>
                      </a:endParaRPr>
                    </a:p>
                    <a:p>
                      <a:pPr indent="360680" algn="just">
                        <a:lnSpc>
                          <a:spcPct val="115000"/>
                        </a:lnSpc>
                        <a:spcAft>
                          <a:spcPts val="0"/>
                        </a:spcAft>
                      </a:pPr>
                      <a:r>
                        <a:rPr lang="ru-RU" sz="1200" b="1" dirty="0">
                          <a:solidFill>
                            <a:srgbClr val="000000"/>
                          </a:solidFill>
                          <a:latin typeface="+mn-lt"/>
                          <a:ea typeface="Times New Roman"/>
                          <a:cs typeface="Times New Roman"/>
                        </a:rPr>
                        <a:t>«Мячики»</a:t>
                      </a:r>
                      <a:endParaRPr lang="ru-RU" sz="1050" b="1" dirty="0">
                        <a:latin typeface="+mn-lt"/>
                        <a:ea typeface="Times New Roman"/>
                        <a:cs typeface="Times New Roman"/>
                      </a:endParaRPr>
                    </a:p>
                    <a:p>
                      <a:pPr indent="360680" algn="just">
                        <a:lnSpc>
                          <a:spcPct val="115000"/>
                        </a:lnSpc>
                        <a:spcAft>
                          <a:spcPts val="0"/>
                        </a:spcAft>
                      </a:pPr>
                      <a:r>
                        <a:rPr lang="ru-RU" sz="1200" dirty="0">
                          <a:solidFill>
                            <a:srgbClr val="000000"/>
                          </a:solidFill>
                          <a:latin typeface="+mn-lt"/>
                          <a:ea typeface="Times New Roman"/>
                          <a:cs typeface="Times New Roman"/>
                        </a:rPr>
                        <a:t>И.п. – сидя на мяче, руки держать на бедрах.</a:t>
                      </a:r>
                      <a:endParaRPr lang="ru-RU" sz="1050" dirty="0">
                        <a:latin typeface="+mn-lt"/>
                        <a:ea typeface="Times New Roman"/>
                        <a:cs typeface="Times New Roman"/>
                      </a:endParaRPr>
                    </a:p>
                    <a:p>
                      <a:pPr indent="360680" algn="just">
                        <a:lnSpc>
                          <a:spcPct val="115000"/>
                        </a:lnSpc>
                        <a:spcAft>
                          <a:spcPts val="0"/>
                        </a:spcAft>
                      </a:pPr>
                      <a:r>
                        <a:rPr lang="ru-RU" sz="1200" dirty="0">
                          <a:solidFill>
                            <a:srgbClr val="000000"/>
                          </a:solidFill>
                          <a:latin typeface="+mn-lt"/>
                          <a:ea typeface="Times New Roman"/>
                          <a:cs typeface="Times New Roman"/>
                        </a:rPr>
                        <a:t>Выполнение: легкие подпрыгивания на мяче (20с).</a:t>
                      </a:r>
                      <a:endParaRPr lang="ru-RU" sz="1050" dirty="0">
                        <a:latin typeface="+mn-lt"/>
                        <a:ea typeface="Times New Roman"/>
                        <a:cs typeface="Times New Roman"/>
                      </a:endParaRPr>
                    </a:p>
                  </a:txBody>
                  <a:tcPr marL="49387" marR="493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15000"/>
                        </a:lnSpc>
                        <a:spcAft>
                          <a:spcPts val="0"/>
                        </a:spcAft>
                      </a:pPr>
                      <a:r>
                        <a:rPr lang="ru-RU" sz="1200" b="1" dirty="0">
                          <a:latin typeface="+mn-lt"/>
                          <a:ea typeface="Times New Roman"/>
                          <a:cs typeface="Times New Roman"/>
                        </a:rPr>
                        <a:t>Лошадка на палочке</a:t>
                      </a:r>
                      <a:endParaRPr lang="ru-RU" sz="1050" dirty="0">
                        <a:latin typeface="+mn-lt"/>
                        <a:ea typeface="Times New Roman"/>
                        <a:cs typeface="Times New Roman"/>
                      </a:endParaRPr>
                    </a:p>
                    <a:p>
                      <a:pPr algn="just" fontAlgn="base">
                        <a:lnSpc>
                          <a:spcPct val="115000"/>
                        </a:lnSpc>
                        <a:spcAft>
                          <a:spcPts val="0"/>
                        </a:spcAft>
                      </a:pPr>
                      <a:r>
                        <a:rPr lang="ru-RU" sz="1200" dirty="0">
                          <a:latin typeface="+mn-lt"/>
                          <a:ea typeface="Times New Roman"/>
                          <a:cs typeface="Times New Roman"/>
                        </a:rPr>
                        <a:t>У детей лошадки на палочке. Дети скачут прямым галопом в разных направлениях под текст песенки:</a:t>
                      </a:r>
                      <a:endParaRPr lang="ru-RU" sz="1050" dirty="0">
                        <a:latin typeface="+mn-lt"/>
                        <a:ea typeface="Times New Roman"/>
                        <a:cs typeface="Times New Roman"/>
                      </a:endParaRPr>
                    </a:p>
                    <a:p>
                      <a:pPr algn="just" fontAlgn="base">
                        <a:lnSpc>
                          <a:spcPct val="115000"/>
                        </a:lnSpc>
                        <a:spcAft>
                          <a:spcPts val="0"/>
                        </a:spcAft>
                      </a:pPr>
                      <a:r>
                        <a:rPr lang="ru-RU" sz="1200" dirty="0">
                          <a:latin typeface="+mn-lt"/>
                          <a:ea typeface="Times New Roman"/>
                          <a:cs typeface="Times New Roman"/>
                        </a:rPr>
                        <a:t>«Цок! Цок! Цок! Цок!</a:t>
                      </a:r>
                      <a:endParaRPr lang="ru-RU" sz="1050" dirty="0">
                        <a:latin typeface="+mn-lt"/>
                        <a:ea typeface="Times New Roman"/>
                        <a:cs typeface="Times New Roman"/>
                      </a:endParaRPr>
                    </a:p>
                    <a:p>
                      <a:pPr algn="just" fontAlgn="base">
                        <a:lnSpc>
                          <a:spcPct val="115000"/>
                        </a:lnSpc>
                        <a:spcAft>
                          <a:spcPts val="0"/>
                        </a:spcAft>
                      </a:pPr>
                      <a:r>
                        <a:rPr lang="ru-RU" sz="1200" dirty="0">
                          <a:latin typeface="+mn-lt"/>
                          <a:ea typeface="Times New Roman"/>
                          <a:cs typeface="Times New Roman"/>
                        </a:rPr>
                        <a:t>Я лошадка серый бок.</a:t>
                      </a:r>
                      <a:endParaRPr lang="ru-RU" sz="1050" dirty="0">
                        <a:latin typeface="+mn-lt"/>
                        <a:ea typeface="Times New Roman"/>
                        <a:cs typeface="Times New Roman"/>
                      </a:endParaRPr>
                    </a:p>
                    <a:p>
                      <a:pPr algn="just" fontAlgn="base">
                        <a:lnSpc>
                          <a:spcPct val="115000"/>
                        </a:lnSpc>
                        <a:spcAft>
                          <a:spcPts val="0"/>
                        </a:spcAft>
                      </a:pPr>
                      <a:r>
                        <a:rPr lang="ru-RU" sz="1200" dirty="0">
                          <a:latin typeface="+mn-lt"/>
                          <a:ea typeface="Times New Roman"/>
                          <a:cs typeface="Times New Roman"/>
                        </a:rPr>
                        <a:t>Я копытцами стучу.</a:t>
                      </a:r>
                      <a:endParaRPr lang="ru-RU" sz="1050" dirty="0">
                        <a:latin typeface="+mn-lt"/>
                        <a:ea typeface="Times New Roman"/>
                        <a:cs typeface="Times New Roman"/>
                      </a:endParaRPr>
                    </a:p>
                    <a:p>
                      <a:pPr algn="just" fontAlgn="base">
                        <a:lnSpc>
                          <a:spcPct val="115000"/>
                        </a:lnSpc>
                        <a:spcAft>
                          <a:spcPts val="0"/>
                        </a:spcAft>
                      </a:pPr>
                      <a:r>
                        <a:rPr lang="ru-RU" sz="1200" dirty="0">
                          <a:latin typeface="+mn-lt"/>
                          <a:ea typeface="Times New Roman"/>
                          <a:cs typeface="Times New Roman"/>
                        </a:rPr>
                        <a:t>Если хочешь, прокачу».</a:t>
                      </a:r>
                      <a:endParaRPr lang="ru-RU" sz="1050" dirty="0">
                        <a:latin typeface="+mn-lt"/>
                        <a:ea typeface="Times New Roman"/>
                        <a:cs typeface="Times New Roman"/>
                      </a:endParaRPr>
                    </a:p>
                    <a:p>
                      <a:pPr algn="just" fontAlgn="base">
                        <a:lnSpc>
                          <a:spcPct val="115000"/>
                        </a:lnSpc>
                        <a:spcAft>
                          <a:spcPts val="0"/>
                        </a:spcAft>
                      </a:pPr>
                      <a:r>
                        <a:rPr lang="ru-RU" sz="1200" dirty="0">
                          <a:latin typeface="+mn-lt"/>
                          <a:ea typeface="Times New Roman"/>
                          <a:cs typeface="Times New Roman"/>
                        </a:rPr>
                        <a:t>С окончанием слов дети присаживаются на скамеечки, пеньки, деревья. После небольшого отдыха игра повторяется.</a:t>
                      </a:r>
                      <a:endParaRPr lang="ru-RU" sz="1050" dirty="0">
                        <a:latin typeface="+mn-lt"/>
                        <a:ea typeface="Times New Roman"/>
                        <a:cs typeface="Times New Roman"/>
                      </a:endParaRPr>
                    </a:p>
                  </a:txBody>
                  <a:tcPr marL="49387" marR="493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0721" name="Rectangle 1"/>
          <p:cNvSpPr>
            <a:spLocks noChangeArrowheads="1"/>
          </p:cNvSpPr>
          <p:nvPr/>
        </p:nvSpPr>
        <p:spPr bwMode="auto">
          <a:xfrm>
            <a:off x="1857356" y="785794"/>
            <a:ext cx="5786478" cy="8617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60363"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0000"/>
                </a:solidFill>
                <a:effectLst/>
                <a:ea typeface="Times New Roman" pitchFamily="18" charset="0"/>
                <a:cs typeface="Arial" pitchFamily="34" charset="0"/>
              </a:rPr>
              <a:t>Содержание Программы</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360363"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0000"/>
                </a:solidFill>
                <a:effectLst/>
                <a:ea typeface="Times New Roman" pitchFamily="18" charset="0"/>
                <a:cs typeface="Arial" pitchFamily="34" charset="0"/>
              </a:rPr>
              <a:t>для детей младшего дошкольного возраста</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360363"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857224" y="1397000"/>
          <a:ext cx="7572428" cy="5252448"/>
        </p:xfrm>
        <a:graphic>
          <a:graphicData uri="http://schemas.openxmlformats.org/drawingml/2006/table">
            <a:tbl>
              <a:tblPr/>
              <a:tblGrid>
                <a:gridCol w="1000132"/>
                <a:gridCol w="1357322"/>
                <a:gridCol w="2819020"/>
                <a:gridCol w="2395954"/>
              </a:tblGrid>
              <a:tr h="258312">
                <a:tc>
                  <a:txBody>
                    <a:bodyPr/>
                    <a:lstStyle/>
                    <a:p>
                      <a:pPr algn="ctr" fontAlgn="base">
                        <a:lnSpc>
                          <a:spcPct val="115000"/>
                        </a:lnSpc>
                        <a:spcAft>
                          <a:spcPts val="0"/>
                        </a:spcAft>
                      </a:pPr>
                      <a:endParaRPr lang="ba-RU" sz="1200" b="1" dirty="0">
                        <a:latin typeface="Times New Roman"/>
                        <a:ea typeface="Times New Roman"/>
                        <a:cs typeface="Times New Roman"/>
                      </a:endParaRPr>
                    </a:p>
                  </a:txBody>
                  <a:tcPr marL="60899" marR="608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ase">
                        <a:lnSpc>
                          <a:spcPct val="115000"/>
                        </a:lnSpc>
                        <a:spcAft>
                          <a:spcPts val="0"/>
                        </a:spcAft>
                      </a:pPr>
                      <a:r>
                        <a:rPr lang="ba-RU" sz="1200" b="1">
                          <a:latin typeface="Times New Roman"/>
                          <a:ea typeface="Times New Roman"/>
                          <a:cs typeface="Times New Roman"/>
                        </a:rPr>
                        <a:t>Второй год обучения 6-7 лет </a:t>
                      </a:r>
                      <a:endParaRPr lang="ru-RU" sz="1000" b="1">
                        <a:latin typeface="Calibri"/>
                        <a:ea typeface="Times New Roman"/>
                        <a:cs typeface="Times New Roman"/>
                      </a:endParaRPr>
                    </a:p>
                  </a:txBody>
                  <a:tcPr marL="60899" marR="608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516624">
                <a:tc>
                  <a:txBody>
                    <a:bodyPr/>
                    <a:lstStyle/>
                    <a:p>
                      <a:pPr algn="ctr" fontAlgn="base">
                        <a:lnSpc>
                          <a:spcPct val="115000"/>
                        </a:lnSpc>
                        <a:spcAft>
                          <a:spcPts val="0"/>
                        </a:spcAft>
                      </a:pPr>
                      <a:r>
                        <a:rPr lang="ba-RU" sz="1200" b="1">
                          <a:solidFill>
                            <a:schemeClr val="tx1"/>
                          </a:solidFill>
                          <a:latin typeface="Times New Roman"/>
                          <a:ea typeface="Times New Roman"/>
                          <a:cs typeface="Times New Roman"/>
                        </a:rPr>
                        <a:t>Месяцы </a:t>
                      </a:r>
                      <a:endParaRPr lang="ru-RU" sz="1000" b="1">
                        <a:solidFill>
                          <a:schemeClr val="tx1"/>
                        </a:solidFill>
                        <a:latin typeface="Calibri"/>
                        <a:ea typeface="Times New Roman"/>
                        <a:cs typeface="Times New Roman"/>
                      </a:endParaRPr>
                    </a:p>
                  </a:txBody>
                  <a:tcPr marL="60899" marR="608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15000"/>
                        </a:lnSpc>
                        <a:spcAft>
                          <a:spcPts val="0"/>
                        </a:spcAft>
                      </a:pPr>
                      <a:r>
                        <a:rPr lang="ba-RU" sz="1200" b="1">
                          <a:solidFill>
                            <a:schemeClr val="tx1"/>
                          </a:solidFill>
                          <a:latin typeface="Times New Roman"/>
                          <a:ea typeface="Times New Roman"/>
                          <a:cs typeface="Times New Roman"/>
                        </a:rPr>
                        <a:t>Темы </a:t>
                      </a:r>
                      <a:endParaRPr lang="ru-RU" sz="1000" b="1">
                        <a:solidFill>
                          <a:schemeClr val="tx1"/>
                        </a:solidFill>
                        <a:latin typeface="Calibri"/>
                        <a:ea typeface="Times New Roman"/>
                        <a:cs typeface="Times New Roman"/>
                      </a:endParaRPr>
                    </a:p>
                  </a:txBody>
                  <a:tcPr marL="60899" marR="608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15000"/>
                        </a:lnSpc>
                        <a:spcAft>
                          <a:spcPts val="0"/>
                        </a:spcAft>
                      </a:pPr>
                      <a:r>
                        <a:rPr lang="ba-RU" sz="1200" b="1">
                          <a:solidFill>
                            <a:schemeClr val="tx1"/>
                          </a:solidFill>
                          <a:latin typeface="Times New Roman"/>
                          <a:ea typeface="Times New Roman"/>
                          <a:cs typeface="Times New Roman"/>
                        </a:rPr>
                        <a:t>Упражнения</a:t>
                      </a:r>
                      <a:endParaRPr lang="ru-RU" sz="1000" b="1">
                        <a:solidFill>
                          <a:schemeClr val="tx1"/>
                        </a:solidFill>
                        <a:latin typeface="Calibri"/>
                        <a:ea typeface="Times New Roman"/>
                        <a:cs typeface="Times New Roman"/>
                      </a:endParaRPr>
                    </a:p>
                  </a:txBody>
                  <a:tcPr marL="60899" marR="608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15000"/>
                        </a:lnSpc>
                        <a:spcAft>
                          <a:spcPts val="0"/>
                        </a:spcAft>
                      </a:pPr>
                      <a:r>
                        <a:rPr lang="ba-RU" sz="1200" b="1" dirty="0">
                          <a:solidFill>
                            <a:schemeClr val="tx1"/>
                          </a:solidFill>
                          <a:latin typeface="Times New Roman"/>
                          <a:ea typeface="Times New Roman"/>
                          <a:cs typeface="Times New Roman"/>
                        </a:rPr>
                        <a:t>Подвижные игры</a:t>
                      </a:r>
                      <a:endParaRPr lang="ru-RU" sz="1000" b="1" dirty="0">
                        <a:solidFill>
                          <a:schemeClr val="tx1"/>
                        </a:solidFill>
                        <a:latin typeface="Calibri"/>
                        <a:ea typeface="Times New Roman"/>
                        <a:cs typeface="Times New Roman"/>
                      </a:endParaRPr>
                    </a:p>
                  </a:txBody>
                  <a:tcPr marL="60899" marR="608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43146">
                <a:tc>
                  <a:txBody>
                    <a:bodyPr/>
                    <a:lstStyle/>
                    <a:p>
                      <a:pPr algn="just" fontAlgn="base">
                        <a:lnSpc>
                          <a:spcPct val="115000"/>
                        </a:lnSpc>
                        <a:spcAft>
                          <a:spcPts val="0"/>
                        </a:spcAft>
                      </a:pPr>
                      <a:r>
                        <a:rPr lang="ba-RU" sz="1200" b="1" dirty="0">
                          <a:solidFill>
                            <a:schemeClr val="tx1"/>
                          </a:solidFill>
                          <a:latin typeface="Times New Roman"/>
                          <a:ea typeface="Times New Roman"/>
                          <a:cs typeface="Times New Roman"/>
                        </a:rPr>
                        <a:t>Сентябрь </a:t>
                      </a:r>
                      <a:endParaRPr lang="ru-RU" sz="1000" b="1" dirty="0">
                        <a:solidFill>
                          <a:schemeClr val="tx1"/>
                        </a:solidFill>
                        <a:latin typeface="Calibri"/>
                        <a:ea typeface="Times New Roman"/>
                        <a:cs typeface="Times New Roman"/>
                      </a:endParaRPr>
                    </a:p>
                  </a:txBody>
                  <a:tcPr marL="60899" marR="608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ase">
                        <a:lnSpc>
                          <a:spcPct val="115000"/>
                        </a:lnSpc>
                        <a:spcAft>
                          <a:spcPts val="0"/>
                        </a:spcAft>
                      </a:pPr>
                      <a:r>
                        <a:rPr lang="ba-RU" sz="1200" b="1" dirty="0">
                          <a:solidFill>
                            <a:schemeClr val="tx1"/>
                          </a:solidFill>
                          <a:latin typeface="Times New Roman"/>
                          <a:ea typeface="Times New Roman"/>
                          <a:cs typeface="Times New Roman"/>
                        </a:rPr>
                        <a:t>Башкирская лошадь</a:t>
                      </a:r>
                      <a:endParaRPr lang="ru-RU" sz="1000" b="1" dirty="0">
                        <a:solidFill>
                          <a:schemeClr val="tx1"/>
                        </a:solidFill>
                        <a:latin typeface="Calibri"/>
                        <a:ea typeface="Times New Roman"/>
                        <a:cs typeface="Times New Roman"/>
                      </a:endParaRPr>
                    </a:p>
                  </a:txBody>
                  <a:tcPr marL="60899" marR="608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8600">
                        <a:spcAft>
                          <a:spcPts val="0"/>
                        </a:spcAft>
                      </a:pPr>
                      <a:r>
                        <a:rPr lang="ru-RU" sz="1400" dirty="0">
                          <a:solidFill>
                            <a:schemeClr val="tx1"/>
                          </a:solidFill>
                          <a:latin typeface="Calibri"/>
                          <a:ea typeface="Calibri"/>
                          <a:cs typeface="Times New Roman"/>
                        </a:rPr>
                        <a:t>1</a:t>
                      </a:r>
                      <a:r>
                        <a:rPr lang="ru-RU" sz="1400" b="0" dirty="0">
                          <a:solidFill>
                            <a:schemeClr val="tx1"/>
                          </a:solidFill>
                          <a:latin typeface="+mn-lt"/>
                          <a:ea typeface="Calibri"/>
                          <a:cs typeface="Times New Roman"/>
                        </a:rPr>
                        <a:t>. </a:t>
                      </a:r>
                      <a:r>
                        <a:rPr lang="ru-RU" sz="1400" b="1" i="1" dirty="0">
                          <a:solidFill>
                            <a:schemeClr val="tx1"/>
                          </a:solidFill>
                          <a:latin typeface="+mn-lt"/>
                          <a:ea typeface="Calibri"/>
                          <a:cs typeface="Times New Roman"/>
                        </a:rPr>
                        <a:t>«Правильная осанка»</a:t>
                      </a:r>
                      <a:endParaRPr lang="ru-RU" sz="1050" b="1" dirty="0">
                        <a:solidFill>
                          <a:schemeClr val="tx1"/>
                        </a:solidFill>
                        <a:latin typeface="+mn-lt"/>
                        <a:ea typeface="Calibri"/>
                        <a:cs typeface="Times New Roman"/>
                      </a:endParaRPr>
                    </a:p>
                    <a:p>
                      <a:pPr indent="228600">
                        <a:spcAft>
                          <a:spcPts val="0"/>
                        </a:spcAft>
                      </a:pPr>
                      <a:r>
                        <a:rPr lang="ru-RU" sz="1400" b="0" u="sng" dirty="0">
                          <a:solidFill>
                            <a:schemeClr val="tx1"/>
                          </a:solidFill>
                          <a:latin typeface="+mn-lt"/>
                          <a:ea typeface="Calibri"/>
                          <a:cs typeface="Times New Roman"/>
                        </a:rPr>
                        <a:t>Исходное положение</a:t>
                      </a:r>
                      <a:r>
                        <a:rPr lang="ru-RU" sz="1400" b="0" dirty="0">
                          <a:solidFill>
                            <a:schemeClr val="tx1"/>
                          </a:solidFill>
                          <a:latin typeface="+mn-lt"/>
                          <a:ea typeface="Calibri"/>
                          <a:cs typeface="Times New Roman"/>
                        </a:rPr>
                        <a:t>: сидя на мяче, стопы поставить на пол, руки на бедрах, спина прямая.</a:t>
                      </a:r>
                      <a:endParaRPr lang="ru-RU" sz="1050" b="0" dirty="0">
                        <a:solidFill>
                          <a:schemeClr val="tx1"/>
                        </a:solidFill>
                        <a:latin typeface="+mn-lt"/>
                        <a:ea typeface="Calibri"/>
                        <a:cs typeface="Times New Roman"/>
                      </a:endParaRPr>
                    </a:p>
                    <a:p>
                      <a:pPr indent="228600">
                        <a:spcAft>
                          <a:spcPts val="0"/>
                        </a:spcAft>
                      </a:pPr>
                      <a:r>
                        <a:rPr lang="ru-RU" sz="1400" b="0" u="sng" dirty="0">
                          <a:solidFill>
                            <a:schemeClr val="tx1"/>
                          </a:solidFill>
                          <a:latin typeface="+mn-lt"/>
                          <a:ea typeface="Calibri"/>
                          <a:cs typeface="Times New Roman"/>
                        </a:rPr>
                        <a:t>Выполнение</a:t>
                      </a:r>
                      <a:r>
                        <a:rPr lang="ru-RU" sz="1400" b="0" dirty="0">
                          <a:solidFill>
                            <a:schemeClr val="tx1"/>
                          </a:solidFill>
                          <a:latin typeface="+mn-lt"/>
                          <a:ea typeface="Calibri"/>
                          <a:cs typeface="Times New Roman"/>
                        </a:rPr>
                        <a:t>: сохранять правильную осанку, голову не опускать </a:t>
                      </a:r>
                      <a:r>
                        <a:rPr lang="ru-RU" sz="1400" b="0" i="1" dirty="0">
                          <a:solidFill>
                            <a:schemeClr val="tx1"/>
                          </a:solidFill>
                          <a:latin typeface="+mn-lt"/>
                          <a:ea typeface="Calibri"/>
                          <a:cs typeface="Times New Roman"/>
                        </a:rPr>
                        <a:t>(10 секунд)</a:t>
                      </a:r>
                      <a:endParaRPr lang="ru-RU" sz="1050" b="0" dirty="0">
                        <a:solidFill>
                          <a:schemeClr val="tx1"/>
                        </a:solidFill>
                        <a:latin typeface="+mn-lt"/>
                        <a:ea typeface="Calibri"/>
                        <a:cs typeface="Times New Roman"/>
                      </a:endParaRPr>
                    </a:p>
                    <a:p>
                      <a:pPr indent="228600">
                        <a:spcAft>
                          <a:spcPts val="0"/>
                        </a:spcAft>
                      </a:pPr>
                      <a:r>
                        <a:rPr lang="ru-RU" sz="1400" b="0" dirty="0">
                          <a:solidFill>
                            <a:schemeClr val="tx1"/>
                          </a:solidFill>
                          <a:latin typeface="+mn-lt"/>
                          <a:ea typeface="Calibri"/>
                          <a:cs typeface="Times New Roman"/>
                        </a:rPr>
                        <a:t>2. </a:t>
                      </a:r>
                      <a:r>
                        <a:rPr lang="ru-RU" sz="1400" b="1" i="1" dirty="0">
                          <a:solidFill>
                            <a:schemeClr val="tx1"/>
                          </a:solidFill>
                          <a:latin typeface="+mn-lt"/>
                          <a:ea typeface="Calibri"/>
                          <a:cs typeface="Times New Roman"/>
                        </a:rPr>
                        <a:t>«Перекаты»</a:t>
                      </a:r>
                      <a:endParaRPr lang="ru-RU" sz="1050" b="1" dirty="0">
                        <a:solidFill>
                          <a:schemeClr val="tx1"/>
                        </a:solidFill>
                        <a:latin typeface="+mn-lt"/>
                        <a:ea typeface="Calibri"/>
                        <a:cs typeface="Times New Roman"/>
                      </a:endParaRPr>
                    </a:p>
                    <a:p>
                      <a:pPr indent="228600">
                        <a:spcAft>
                          <a:spcPts val="0"/>
                        </a:spcAft>
                      </a:pPr>
                      <a:r>
                        <a:rPr lang="ru-RU" sz="1400" b="0" dirty="0">
                          <a:solidFill>
                            <a:schemeClr val="tx1"/>
                          </a:solidFill>
                          <a:latin typeface="+mn-lt"/>
                          <a:ea typeface="Calibri"/>
                          <a:cs typeface="Times New Roman"/>
                        </a:rPr>
                        <a:t>И. п.: то же</a:t>
                      </a:r>
                      <a:endParaRPr lang="ru-RU" sz="1050" b="0" dirty="0">
                        <a:solidFill>
                          <a:schemeClr val="tx1"/>
                        </a:solidFill>
                        <a:latin typeface="+mn-lt"/>
                        <a:ea typeface="Calibri"/>
                        <a:cs typeface="Times New Roman"/>
                      </a:endParaRPr>
                    </a:p>
                    <a:p>
                      <a:pPr indent="228600">
                        <a:spcAft>
                          <a:spcPts val="0"/>
                        </a:spcAft>
                      </a:pPr>
                      <a:r>
                        <a:rPr lang="ru-RU" sz="1400" b="0" u="sng" dirty="0">
                          <a:solidFill>
                            <a:schemeClr val="tx1"/>
                          </a:solidFill>
                          <a:latin typeface="+mn-lt"/>
                          <a:ea typeface="Calibri"/>
                          <a:cs typeface="Times New Roman"/>
                        </a:rPr>
                        <a:t>Выполнение</a:t>
                      </a:r>
                      <a:r>
                        <a:rPr lang="ru-RU" sz="1400" b="0" dirty="0">
                          <a:solidFill>
                            <a:schemeClr val="tx1"/>
                          </a:solidFill>
                          <a:latin typeface="+mn-lt"/>
                          <a:ea typeface="Calibri"/>
                          <a:cs typeface="Times New Roman"/>
                        </a:rPr>
                        <a:t>: перекаты стопами с пяток на носки и наоборот </a:t>
                      </a:r>
                      <a:r>
                        <a:rPr lang="ru-RU" sz="1400" b="0" i="1" dirty="0">
                          <a:solidFill>
                            <a:schemeClr val="tx1"/>
                          </a:solidFill>
                          <a:latin typeface="+mn-lt"/>
                          <a:ea typeface="Calibri"/>
                          <a:cs typeface="Times New Roman"/>
                        </a:rPr>
                        <a:t>(15 секунд)</a:t>
                      </a:r>
                      <a:endParaRPr lang="ru-RU" sz="1050" b="0" dirty="0">
                        <a:solidFill>
                          <a:schemeClr val="tx1"/>
                        </a:solidFill>
                        <a:latin typeface="+mn-lt"/>
                        <a:ea typeface="Calibri"/>
                        <a:cs typeface="Times New Roman"/>
                      </a:endParaRPr>
                    </a:p>
                    <a:p>
                      <a:pPr indent="228600">
                        <a:spcAft>
                          <a:spcPts val="0"/>
                        </a:spcAft>
                      </a:pPr>
                      <a:r>
                        <a:rPr lang="ru-RU" sz="1400" b="0" dirty="0">
                          <a:solidFill>
                            <a:schemeClr val="tx1"/>
                          </a:solidFill>
                          <a:latin typeface="+mn-lt"/>
                          <a:ea typeface="Calibri"/>
                          <a:cs typeface="Times New Roman"/>
                        </a:rPr>
                        <a:t>3.</a:t>
                      </a:r>
                      <a:r>
                        <a:rPr lang="ru-RU" sz="1400" b="1" dirty="0">
                          <a:solidFill>
                            <a:schemeClr val="tx1"/>
                          </a:solidFill>
                          <a:latin typeface="+mn-lt"/>
                          <a:ea typeface="Calibri"/>
                          <a:cs typeface="Times New Roman"/>
                        </a:rPr>
                        <a:t> </a:t>
                      </a:r>
                      <a:r>
                        <a:rPr lang="ru-RU" sz="1400" b="1" i="1" dirty="0">
                          <a:solidFill>
                            <a:schemeClr val="tx1"/>
                          </a:solidFill>
                          <a:latin typeface="+mn-lt"/>
                          <a:ea typeface="Calibri"/>
                          <a:cs typeface="Times New Roman"/>
                        </a:rPr>
                        <a:t>«Часики»</a:t>
                      </a:r>
                      <a:endParaRPr lang="ru-RU" sz="1050" b="1" dirty="0">
                        <a:solidFill>
                          <a:schemeClr val="tx1"/>
                        </a:solidFill>
                        <a:latin typeface="+mn-lt"/>
                        <a:ea typeface="Calibri"/>
                        <a:cs typeface="Times New Roman"/>
                      </a:endParaRPr>
                    </a:p>
                    <a:p>
                      <a:pPr indent="228600">
                        <a:spcAft>
                          <a:spcPts val="0"/>
                        </a:spcAft>
                      </a:pPr>
                      <a:r>
                        <a:rPr lang="ru-RU" sz="1400" b="0" dirty="0">
                          <a:solidFill>
                            <a:schemeClr val="tx1"/>
                          </a:solidFill>
                          <a:latin typeface="+mn-lt"/>
                          <a:ea typeface="Calibri"/>
                          <a:cs typeface="Times New Roman"/>
                        </a:rPr>
                        <a:t>И. п.: Сидя на мяче, руки на поясе.</a:t>
                      </a:r>
                      <a:endParaRPr lang="ru-RU" sz="1050" b="0" dirty="0">
                        <a:solidFill>
                          <a:schemeClr val="tx1"/>
                        </a:solidFill>
                        <a:latin typeface="+mn-lt"/>
                        <a:ea typeface="Calibri"/>
                        <a:cs typeface="Times New Roman"/>
                      </a:endParaRPr>
                    </a:p>
                    <a:p>
                      <a:pPr indent="228600">
                        <a:spcAft>
                          <a:spcPts val="0"/>
                        </a:spcAft>
                      </a:pPr>
                      <a:r>
                        <a:rPr lang="ru-RU" sz="1400" b="0" u="sng" dirty="0">
                          <a:solidFill>
                            <a:schemeClr val="tx1"/>
                          </a:solidFill>
                          <a:latin typeface="+mn-lt"/>
                          <a:ea typeface="Calibri"/>
                          <a:cs typeface="Times New Roman"/>
                        </a:rPr>
                        <a:t>Выполнение</a:t>
                      </a:r>
                      <a:r>
                        <a:rPr lang="ru-RU" sz="1400" b="0" dirty="0">
                          <a:solidFill>
                            <a:schemeClr val="tx1"/>
                          </a:solidFill>
                          <a:latin typeface="+mn-lt"/>
                          <a:ea typeface="Calibri"/>
                          <a:cs typeface="Times New Roman"/>
                        </a:rPr>
                        <a:t>: 1-наклон вправо </a:t>
                      </a:r>
                      <a:r>
                        <a:rPr lang="ru-RU" sz="1400" b="0" i="1" dirty="0">
                          <a:solidFill>
                            <a:schemeClr val="tx1"/>
                          </a:solidFill>
                          <a:latin typeface="+mn-lt"/>
                          <a:ea typeface="Calibri"/>
                          <a:cs typeface="Times New Roman"/>
                        </a:rPr>
                        <a:t>(влево)</a:t>
                      </a:r>
                      <a:r>
                        <a:rPr lang="ru-RU" sz="1400" b="0" dirty="0">
                          <a:solidFill>
                            <a:schemeClr val="tx1"/>
                          </a:solidFill>
                          <a:latin typeface="+mn-lt"/>
                          <a:ea typeface="Calibri"/>
                          <a:cs typeface="Times New Roman"/>
                        </a:rPr>
                        <a:t>; 2-и. п. </a:t>
                      </a:r>
                      <a:r>
                        <a:rPr lang="ru-RU" sz="1400" b="0" i="1" dirty="0">
                          <a:solidFill>
                            <a:schemeClr val="tx1"/>
                          </a:solidFill>
                          <a:latin typeface="+mn-lt"/>
                          <a:ea typeface="Calibri"/>
                          <a:cs typeface="Times New Roman"/>
                        </a:rPr>
                        <a:t>(2-3 раза</a:t>
                      </a:r>
                      <a:r>
                        <a:rPr lang="ru-RU" sz="1400" b="0" i="1" dirty="0" smtClean="0">
                          <a:solidFill>
                            <a:schemeClr val="tx1"/>
                          </a:solidFill>
                          <a:latin typeface="+mn-lt"/>
                          <a:ea typeface="Calibri"/>
                          <a:cs typeface="Times New Roman"/>
                        </a:rPr>
                        <a:t>)</a:t>
                      </a:r>
                      <a:r>
                        <a:rPr lang="ru-RU" sz="1400" b="0" dirty="0" smtClean="0">
                          <a:solidFill>
                            <a:schemeClr val="tx1"/>
                          </a:solidFill>
                          <a:latin typeface="+mn-lt"/>
                          <a:ea typeface="Calibri"/>
                          <a:cs typeface="Times New Roman"/>
                        </a:rPr>
                        <a:t>.</a:t>
                      </a:r>
                      <a:endParaRPr lang="ru-RU" sz="1050" b="0" dirty="0">
                        <a:solidFill>
                          <a:schemeClr val="tx1"/>
                        </a:solidFill>
                        <a:latin typeface="+mn-lt"/>
                        <a:ea typeface="Calibri"/>
                        <a:cs typeface="Times New Roman"/>
                      </a:endParaRPr>
                    </a:p>
                  </a:txBody>
                  <a:tcPr marL="60899" marR="608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kumimoji="0" lang="ru-RU" sz="1400" b="1" kern="1200" dirty="0" smtClean="0">
                          <a:solidFill>
                            <a:schemeClr val="tx1"/>
                          </a:solidFill>
                          <a:latin typeface="+mn-lt"/>
                          <a:ea typeface="+mn-ea"/>
                          <a:cs typeface="+mn-cs"/>
                        </a:rPr>
                        <a:t>«Конное состязание» (</a:t>
                      </a:r>
                      <a:r>
                        <a:rPr kumimoji="0" lang="ru-RU" sz="1400" b="1" kern="1200" dirty="0" err="1" smtClean="0">
                          <a:solidFill>
                            <a:schemeClr val="tx1"/>
                          </a:solidFill>
                          <a:latin typeface="+mn-lt"/>
                          <a:ea typeface="+mn-ea"/>
                          <a:cs typeface="+mn-cs"/>
                        </a:rPr>
                        <a:t>Байга</a:t>
                      </a:r>
                      <a:r>
                        <a:rPr kumimoji="0" lang="ru-RU" sz="1400" b="1" kern="1200" dirty="0" smtClean="0">
                          <a:solidFill>
                            <a:schemeClr val="tx1"/>
                          </a:solidFill>
                          <a:latin typeface="+mn-lt"/>
                          <a:ea typeface="+mn-ea"/>
                          <a:cs typeface="+mn-cs"/>
                        </a:rPr>
                        <a:t>)</a:t>
                      </a:r>
                      <a:endParaRPr kumimoji="0" lang="ru-RU" sz="1400" kern="1200" dirty="0" smtClean="0">
                        <a:solidFill>
                          <a:schemeClr val="tx1"/>
                        </a:solidFill>
                        <a:latin typeface="+mn-lt"/>
                        <a:ea typeface="+mn-ea"/>
                        <a:cs typeface="+mn-cs"/>
                      </a:endParaRPr>
                    </a:p>
                    <a:p>
                      <a:r>
                        <a:rPr kumimoji="0" lang="ru-RU" sz="1400" kern="1200" dirty="0" smtClean="0">
                          <a:solidFill>
                            <a:schemeClr val="tx1"/>
                          </a:solidFill>
                          <a:latin typeface="+mn-lt"/>
                          <a:ea typeface="+mn-ea"/>
                          <a:cs typeface="+mn-cs"/>
                        </a:rPr>
                        <a:t>Игроки парами (конь и наездник) встают на линию старта так, чтобы не мешать друг другу. Первый игрок - конь - вытягивает руки </a:t>
                      </a:r>
                      <a:r>
                        <a:rPr kumimoji="0" lang="ru-RU" sz="1400" kern="1200" dirty="0" err="1" smtClean="0">
                          <a:solidFill>
                            <a:schemeClr val="tx1"/>
                          </a:solidFill>
                          <a:latin typeface="+mn-lt"/>
                          <a:ea typeface="+mn-ea"/>
                          <a:cs typeface="+mn-cs"/>
                        </a:rPr>
                        <a:t>назад-вниз</a:t>
                      </a:r>
                      <a:r>
                        <a:rPr kumimoji="0" lang="ru-RU" sz="1400" kern="1200" dirty="0" smtClean="0">
                          <a:solidFill>
                            <a:schemeClr val="tx1"/>
                          </a:solidFill>
                          <a:latin typeface="+mn-lt"/>
                          <a:ea typeface="+mn-ea"/>
                          <a:cs typeface="+mn-cs"/>
                        </a:rPr>
                        <a:t>, второй - наездник - берет его за руки, и в таком положении пары бегут до линии финиша. Наездник, первым прискакавший к финишу, должен подпрыгнуть и достать узорный платочек, подвешенный на стойке.</a:t>
                      </a:r>
                    </a:p>
                    <a:p>
                      <a:r>
                        <a:rPr kumimoji="0" lang="ru-RU" sz="1400" b="1" kern="1200" dirty="0" smtClean="0">
                          <a:solidFill>
                            <a:schemeClr val="tx1"/>
                          </a:solidFill>
                          <a:latin typeface="+mn-lt"/>
                          <a:ea typeface="+mn-ea"/>
                          <a:cs typeface="+mn-cs"/>
                        </a:rPr>
                        <a:t>Правила игры.</a:t>
                      </a:r>
                      <a:r>
                        <a:rPr kumimoji="0" lang="ru-RU" sz="1400" kern="1200" dirty="0" smtClean="0">
                          <a:solidFill>
                            <a:schemeClr val="tx1"/>
                          </a:solidFill>
                          <a:latin typeface="+mn-lt"/>
                          <a:ea typeface="+mn-ea"/>
                          <a:cs typeface="+mn-cs"/>
                        </a:rPr>
                        <a:t> Соревнование начинается только по сигналу. Платок достает наездник.</a:t>
                      </a:r>
                    </a:p>
                    <a:p>
                      <a:pPr algn="just" fontAlgn="base">
                        <a:lnSpc>
                          <a:spcPct val="115000"/>
                        </a:lnSpc>
                        <a:spcAft>
                          <a:spcPts val="0"/>
                        </a:spcAft>
                      </a:pPr>
                      <a:endParaRPr lang="ba-RU" sz="1200" dirty="0">
                        <a:solidFill>
                          <a:schemeClr val="tx1"/>
                        </a:solidFill>
                        <a:latin typeface="Times New Roman"/>
                        <a:ea typeface="Times New Roman"/>
                        <a:cs typeface="Times New Roman"/>
                      </a:endParaRPr>
                    </a:p>
                  </a:txBody>
                  <a:tcPr marL="60899" marR="608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1745" name="Rectangle 1"/>
          <p:cNvSpPr>
            <a:spLocks noChangeArrowheads="1"/>
          </p:cNvSpPr>
          <p:nvPr/>
        </p:nvSpPr>
        <p:spPr bwMode="auto">
          <a:xfrm>
            <a:off x="1643042" y="571480"/>
            <a:ext cx="6215106"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rgbClr val="000000"/>
                </a:solidFill>
                <a:effectLst/>
                <a:ea typeface="Times New Roman" pitchFamily="18" charset="0"/>
                <a:cs typeface="Arial" pitchFamily="34" charset="0"/>
              </a:rPr>
              <a:t>Содержание Программы</a:t>
            </a:r>
            <a:endParaRPr kumimoji="0" lang="ru-RU" sz="16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228600" algn="ctr" defTabSz="914400" rtl="0" eaLnBrk="0" fontAlgn="base" latinLnBrk="0" hangingPunct="0">
              <a:lnSpc>
                <a:spcPct val="100000"/>
              </a:lnSpc>
              <a:spcBef>
                <a:spcPct val="0"/>
              </a:spcBef>
              <a:spcAft>
                <a:spcPct val="0"/>
              </a:spcAft>
              <a:buClrTx/>
              <a:buSzTx/>
              <a:buFontTx/>
              <a:buNone/>
              <a:tabLst/>
            </a:pPr>
            <a:r>
              <a:rPr kumimoji="0" lang="ru-RU" b="1" i="0" u="none" strike="noStrike" cap="none" normalizeH="0" baseline="0" dirty="0" smtClean="0">
                <a:ln>
                  <a:noFill/>
                </a:ln>
                <a:solidFill>
                  <a:srgbClr val="000000"/>
                </a:solidFill>
                <a:effectLst/>
                <a:ea typeface="Times New Roman" pitchFamily="18" charset="0"/>
                <a:cs typeface="Times New Roman" pitchFamily="18" charset="0"/>
              </a:rPr>
              <a:t>для детей старшего дошкольного возраста</a:t>
            </a:r>
            <a:endParaRPr kumimoji="0" lang="ru-RU" sz="24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500034" y="571480"/>
          <a:ext cx="8143931" cy="5693158"/>
        </p:xfrm>
        <a:graphic>
          <a:graphicData uri="http://schemas.openxmlformats.org/drawingml/2006/table">
            <a:tbl>
              <a:tblPr/>
              <a:tblGrid>
                <a:gridCol w="792554"/>
                <a:gridCol w="1148717"/>
                <a:gridCol w="2699381"/>
                <a:gridCol w="2699381"/>
                <a:gridCol w="803898"/>
              </a:tblGrid>
              <a:tr h="318491">
                <a:tc>
                  <a:txBody>
                    <a:bodyPr/>
                    <a:lstStyle/>
                    <a:p>
                      <a:pPr algn="ctr">
                        <a:lnSpc>
                          <a:spcPct val="115000"/>
                        </a:lnSpc>
                        <a:spcAft>
                          <a:spcPts val="0"/>
                        </a:spcAft>
                      </a:pPr>
                      <a:r>
                        <a:rPr lang="ru-RU" sz="700" b="1" dirty="0">
                          <a:solidFill>
                            <a:srgbClr val="000000"/>
                          </a:solidFill>
                          <a:latin typeface="Times New Roman"/>
                          <a:ea typeface="Calibri"/>
                          <a:cs typeface="Times New Roman"/>
                        </a:rPr>
                        <a:t>Тема недели</a:t>
                      </a:r>
                      <a:endParaRPr lang="ru-RU" sz="800" b="1" dirty="0">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700" b="1" dirty="0">
                          <a:solidFill>
                            <a:srgbClr val="000000"/>
                          </a:solidFill>
                          <a:latin typeface="Times New Roman"/>
                          <a:ea typeface="Calibri"/>
                          <a:cs typeface="Times New Roman"/>
                        </a:rPr>
                        <a:t>Название занятия</a:t>
                      </a:r>
                      <a:endParaRPr lang="ru-RU" sz="800" b="1" dirty="0">
                        <a:latin typeface="Calibri"/>
                        <a:ea typeface="Times New Roman"/>
                        <a:cs typeface="Times New Roman"/>
                      </a:endParaRPr>
                    </a:p>
                    <a:p>
                      <a:pPr algn="ctr">
                        <a:lnSpc>
                          <a:spcPct val="115000"/>
                        </a:lnSpc>
                        <a:spcAft>
                          <a:spcPts val="0"/>
                        </a:spcAft>
                      </a:pPr>
                      <a:r>
                        <a:rPr lang="ru-RU" sz="700" b="1" dirty="0" err="1">
                          <a:solidFill>
                            <a:srgbClr val="000000"/>
                          </a:solidFill>
                          <a:latin typeface="Times New Roman"/>
                          <a:ea typeface="Calibri"/>
                          <a:cs typeface="Times New Roman"/>
                        </a:rPr>
                        <a:t>Общеразвивающие</a:t>
                      </a:r>
                      <a:r>
                        <a:rPr lang="ru-RU" sz="700" b="1" dirty="0">
                          <a:solidFill>
                            <a:srgbClr val="000000"/>
                          </a:solidFill>
                          <a:latin typeface="Times New Roman"/>
                          <a:ea typeface="Calibri"/>
                          <a:cs typeface="Times New Roman"/>
                        </a:rPr>
                        <a:t> упражнения</a:t>
                      </a:r>
                      <a:endParaRPr lang="ru-RU" sz="800" b="1" dirty="0">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700" b="1" dirty="0">
                          <a:solidFill>
                            <a:srgbClr val="000000"/>
                          </a:solidFill>
                          <a:latin typeface="Times New Roman"/>
                          <a:ea typeface="Calibri"/>
                          <a:cs typeface="Times New Roman"/>
                        </a:rPr>
                        <a:t>Основные движения</a:t>
                      </a:r>
                      <a:endParaRPr lang="ru-RU" sz="800" b="1" dirty="0">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700" b="1" dirty="0">
                          <a:solidFill>
                            <a:srgbClr val="000000"/>
                          </a:solidFill>
                          <a:latin typeface="Times New Roman"/>
                          <a:ea typeface="Calibri"/>
                          <a:cs typeface="Times New Roman"/>
                        </a:rPr>
                        <a:t>Подвижная  игра</a:t>
                      </a:r>
                      <a:endParaRPr lang="ru-RU" sz="800" b="1" dirty="0">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700" b="1" dirty="0">
                          <a:solidFill>
                            <a:srgbClr val="000000"/>
                          </a:solidFill>
                          <a:latin typeface="Times New Roman"/>
                          <a:ea typeface="Calibri"/>
                          <a:cs typeface="Times New Roman"/>
                        </a:rPr>
                        <a:t>Заключительная часть</a:t>
                      </a:r>
                      <a:endParaRPr lang="ru-RU" sz="800" b="1" dirty="0">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7872">
                <a:tc rowSpan="3">
                  <a:txBody>
                    <a:bodyPr/>
                    <a:lstStyle/>
                    <a:p>
                      <a:pPr>
                        <a:lnSpc>
                          <a:spcPct val="115000"/>
                        </a:lnSpc>
                        <a:spcAft>
                          <a:spcPts val="0"/>
                        </a:spcAft>
                      </a:pPr>
                      <a:r>
                        <a:rPr lang="ru-RU" sz="700" b="1">
                          <a:solidFill>
                            <a:srgbClr val="000000"/>
                          </a:solidFill>
                          <a:latin typeface="Times New Roman"/>
                          <a:ea typeface="Calibri"/>
                          <a:cs typeface="Times New Roman"/>
                        </a:rPr>
                        <a:t>1 неделя «Лекарственные растения»</a:t>
                      </a:r>
                      <a:endParaRPr lang="ru-RU" sz="800" b="1">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700" b="1" dirty="0">
                          <a:solidFill>
                            <a:srgbClr val="000000"/>
                          </a:solidFill>
                          <a:latin typeface="Times New Roman"/>
                          <a:ea typeface="Calibri"/>
                          <a:cs typeface="Times New Roman"/>
                        </a:rPr>
                        <a:t>1 занятие </a:t>
                      </a:r>
                      <a:endParaRPr lang="ru-RU" sz="800" b="1" dirty="0">
                        <a:latin typeface="Calibri"/>
                        <a:ea typeface="Times New Roman"/>
                        <a:cs typeface="Times New Roman"/>
                      </a:endParaRPr>
                    </a:p>
                    <a:p>
                      <a:pPr>
                        <a:lnSpc>
                          <a:spcPct val="115000"/>
                        </a:lnSpc>
                        <a:spcAft>
                          <a:spcPts val="0"/>
                        </a:spcAft>
                      </a:pPr>
                      <a:r>
                        <a:rPr lang="ru-RU" sz="700" b="1" dirty="0">
                          <a:solidFill>
                            <a:srgbClr val="000000"/>
                          </a:solidFill>
                          <a:latin typeface="Times New Roman"/>
                          <a:ea typeface="Calibri"/>
                          <a:cs typeface="Times New Roman"/>
                        </a:rPr>
                        <a:t>«В лес по ягоды пойдем»</a:t>
                      </a:r>
                      <a:endParaRPr lang="ru-RU" sz="800" b="1" dirty="0">
                        <a:latin typeface="Calibri"/>
                        <a:ea typeface="Times New Roman"/>
                        <a:cs typeface="Times New Roman"/>
                      </a:endParaRPr>
                    </a:p>
                    <a:p>
                      <a:pPr>
                        <a:lnSpc>
                          <a:spcPct val="115000"/>
                        </a:lnSpc>
                        <a:spcAft>
                          <a:spcPts val="0"/>
                        </a:spcAft>
                      </a:pPr>
                      <a:r>
                        <a:rPr lang="ru-RU" sz="700" b="1" dirty="0">
                          <a:solidFill>
                            <a:srgbClr val="000000"/>
                          </a:solidFill>
                          <a:latin typeface="Times New Roman"/>
                          <a:ea typeface="Calibri"/>
                          <a:cs typeface="Times New Roman"/>
                        </a:rPr>
                        <a:t>ОРУ без предметов «Ел</a:t>
                      </a:r>
                      <a:r>
                        <a:rPr lang="ba-RU" sz="700" b="1" dirty="0">
                          <a:solidFill>
                            <a:srgbClr val="000000"/>
                          </a:solidFill>
                          <a:latin typeface="Times New Roman"/>
                          <a:ea typeface="Calibri"/>
                          <a:cs typeface="Times New Roman"/>
                        </a:rPr>
                        <a:t>әк йыйям, </a:t>
                      </a:r>
                      <a:r>
                        <a:rPr lang="ru-RU" sz="700" b="1" dirty="0" err="1">
                          <a:solidFill>
                            <a:srgbClr val="000000"/>
                          </a:solidFill>
                          <a:latin typeface="Times New Roman"/>
                          <a:ea typeface="Calibri"/>
                          <a:cs typeface="Times New Roman"/>
                        </a:rPr>
                        <a:t>ҡаҡҡоям»</a:t>
                      </a:r>
                      <a:r>
                        <a:rPr lang="ru-RU" sz="700" b="1" dirty="0">
                          <a:solidFill>
                            <a:srgbClr val="000000"/>
                          </a:solidFill>
                          <a:latin typeface="Times New Roman"/>
                          <a:ea typeface="Calibri"/>
                          <a:cs typeface="Times New Roman"/>
                        </a:rPr>
                        <a:t>(музыкальные движения)</a:t>
                      </a:r>
                      <a:endParaRPr lang="ru-RU" sz="800" b="1" dirty="0">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700" b="1" i="1">
                          <a:solidFill>
                            <a:srgbClr val="000000"/>
                          </a:solidFill>
                          <a:latin typeface="Times New Roman"/>
                          <a:ea typeface="Calibri"/>
                          <a:cs typeface="Times New Roman"/>
                        </a:rPr>
                        <a:t>Лазанье по дуги, наклонись, сорви ягодку.</a:t>
                      </a:r>
                      <a:endParaRPr lang="ru-RU" sz="800" b="1">
                        <a:latin typeface="Calibri"/>
                        <a:ea typeface="Times New Roman"/>
                        <a:cs typeface="Times New Roman"/>
                      </a:endParaRPr>
                    </a:p>
                    <a:p>
                      <a:pPr>
                        <a:lnSpc>
                          <a:spcPct val="115000"/>
                        </a:lnSpc>
                        <a:spcAft>
                          <a:spcPts val="0"/>
                        </a:spcAft>
                      </a:pPr>
                      <a:r>
                        <a:rPr lang="ru-RU" sz="700" b="1" i="1">
                          <a:solidFill>
                            <a:srgbClr val="000000"/>
                          </a:solidFill>
                          <a:latin typeface="Times New Roman"/>
                          <a:ea typeface="Calibri"/>
                          <a:cs typeface="Times New Roman"/>
                        </a:rPr>
                        <a:t>Прыжки через две палки перепрыгни ручеек</a:t>
                      </a:r>
                      <a:r>
                        <a:rPr lang="ba-RU" sz="700" b="1" i="1">
                          <a:solidFill>
                            <a:srgbClr val="000000"/>
                          </a:solidFill>
                          <a:latin typeface="Times New Roman"/>
                          <a:ea typeface="Calibri"/>
                          <a:cs typeface="Times New Roman"/>
                        </a:rPr>
                        <a:t>, </a:t>
                      </a:r>
                      <a:endParaRPr lang="ru-RU" sz="800" b="1">
                        <a:latin typeface="Calibri"/>
                        <a:ea typeface="Times New Roman"/>
                        <a:cs typeface="Times New Roman"/>
                      </a:endParaRPr>
                    </a:p>
                    <a:p>
                      <a:pPr>
                        <a:lnSpc>
                          <a:spcPct val="115000"/>
                        </a:lnSpc>
                        <a:spcAft>
                          <a:spcPts val="0"/>
                        </a:spcAft>
                      </a:pPr>
                      <a:r>
                        <a:rPr lang="ba-RU" sz="700" b="1" i="1">
                          <a:solidFill>
                            <a:srgbClr val="000000"/>
                          </a:solidFill>
                          <a:latin typeface="Times New Roman"/>
                          <a:ea typeface="Calibri"/>
                          <a:cs typeface="Times New Roman"/>
                        </a:rPr>
                        <a:t>“Пройди по мостику, с мешочком на голове.</a:t>
                      </a:r>
                      <a:endParaRPr lang="ru-RU" sz="800" b="1">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marR="95250" indent="-90170" algn="ctr">
                        <a:lnSpc>
                          <a:spcPts val="1600"/>
                        </a:lnSpc>
                        <a:spcAft>
                          <a:spcPts val="0"/>
                        </a:spcAft>
                      </a:pPr>
                      <a:r>
                        <a:rPr lang="ru-RU" sz="700" b="1">
                          <a:solidFill>
                            <a:srgbClr val="000000"/>
                          </a:solidFill>
                          <a:latin typeface="Times New Roman"/>
                          <a:ea typeface="Times New Roman"/>
                          <a:cs typeface="Times New Roman"/>
                        </a:rPr>
                        <a:t> «Цветы и ветерки»</a:t>
                      </a:r>
                      <a:endParaRPr lang="ru-RU" sz="800" b="1">
                        <a:latin typeface="Calibri"/>
                        <a:ea typeface="Times New Roman"/>
                        <a:cs typeface="Times New Roman"/>
                      </a:endParaRPr>
                    </a:p>
                    <a:p>
                      <a:pPr marL="21590" marR="95250" indent="-90170">
                        <a:lnSpc>
                          <a:spcPct val="115000"/>
                        </a:lnSpc>
                        <a:spcAft>
                          <a:spcPts val="0"/>
                        </a:spcAft>
                      </a:pPr>
                      <a:r>
                        <a:rPr lang="ru-RU" sz="700" b="1">
                          <a:solidFill>
                            <a:srgbClr val="000000"/>
                          </a:solidFill>
                          <a:latin typeface="Times New Roman"/>
                          <a:ea typeface="Times New Roman"/>
                          <a:cs typeface="Times New Roman"/>
                        </a:rPr>
                        <a:t>В середине площадки на расстоянии 2 м проводятся две черты, за ними на расстоянии 10 - 15 м проводятся еще две черты. Каждая команда - цветы и ветерки - стоит перед внутренней чертой лицом к команде соперников. Игру начинают цветы, заранее выбравшие себе имя - название цветка. «Здравствуйте, ветерки!» - говорят они. </a:t>
                      </a:r>
                      <a:r>
                        <a:rPr lang="ru-RU" sz="700" b="1" i="1">
                          <a:solidFill>
                            <a:srgbClr val="000000"/>
                          </a:solidFill>
                          <a:latin typeface="Times New Roman"/>
                          <a:ea typeface="Times New Roman"/>
                          <a:cs typeface="Times New Roman"/>
                        </a:rPr>
                        <a:t>«Здравствуйте, цветы!» </a:t>
                      </a:r>
                      <a:r>
                        <a:rPr lang="ru-RU" sz="700" b="1">
                          <a:solidFill>
                            <a:srgbClr val="000000"/>
                          </a:solidFill>
                          <a:latin typeface="Times New Roman"/>
                          <a:ea typeface="Times New Roman"/>
                          <a:cs typeface="Times New Roman"/>
                        </a:rPr>
                        <a:t>- отвечают ветерки.</a:t>
                      </a:r>
                      <a:r>
                        <a:rPr lang="ru-RU" sz="700" b="1" i="1">
                          <a:solidFill>
                            <a:srgbClr val="000000"/>
                          </a:solidFill>
                          <a:latin typeface="Times New Roman"/>
                          <a:ea typeface="Times New Roman"/>
                          <a:cs typeface="Times New Roman"/>
                        </a:rPr>
                        <a:t> «Ветерки, ветерки</a:t>
                      </a:r>
                      <a:r>
                        <a:rPr lang="ru-RU" sz="700" b="1">
                          <a:solidFill>
                            <a:srgbClr val="000000"/>
                          </a:solidFill>
                          <a:latin typeface="Times New Roman"/>
                          <a:ea typeface="Times New Roman"/>
                          <a:cs typeface="Times New Roman"/>
                        </a:rPr>
                        <a:t>! - обращаются к ним цветы. - </a:t>
                      </a:r>
                      <a:r>
                        <a:rPr lang="ru-RU" sz="700" b="1" i="1">
                          <a:solidFill>
                            <a:srgbClr val="000000"/>
                          </a:solidFill>
                          <a:latin typeface="Times New Roman"/>
                          <a:ea typeface="Times New Roman"/>
                          <a:cs typeface="Times New Roman"/>
                        </a:rPr>
                        <a:t>Угадайте наши имена!»</a:t>
                      </a:r>
                      <a:endParaRPr lang="ru-RU" sz="800" b="1">
                        <a:latin typeface="Calibri"/>
                        <a:ea typeface="Times New Roman"/>
                        <a:cs typeface="Times New Roman"/>
                      </a:endParaRPr>
                    </a:p>
                    <a:p>
                      <a:pPr marL="21590" marR="95250" indent="-90170" algn="just">
                        <a:lnSpc>
                          <a:spcPct val="115000"/>
                        </a:lnSpc>
                        <a:spcAft>
                          <a:spcPts val="0"/>
                        </a:spcAft>
                      </a:pPr>
                      <a:r>
                        <a:rPr lang="ru-RU" sz="700" b="1">
                          <a:solidFill>
                            <a:srgbClr val="000000"/>
                          </a:solidFill>
                          <a:latin typeface="Times New Roman"/>
                          <a:ea typeface="Times New Roman"/>
                          <a:cs typeface="Times New Roman"/>
                        </a:rPr>
                        <a:t>Ветерки начинают перечислять названия цветов. И как только угадывают, цветы убегают за вторую черту.</a:t>
                      </a:r>
                      <a:endParaRPr lang="ru-RU" sz="800" b="1">
                        <a:latin typeface="Calibri"/>
                        <a:ea typeface="Times New Roman"/>
                        <a:cs typeface="Times New Roman"/>
                      </a:endParaRPr>
                    </a:p>
                    <a:p>
                      <a:pPr marL="21590" marR="95250" indent="-90170" algn="just">
                        <a:lnSpc>
                          <a:spcPct val="115000"/>
                        </a:lnSpc>
                        <a:spcAft>
                          <a:spcPts val="0"/>
                        </a:spcAft>
                      </a:pPr>
                      <a:r>
                        <a:rPr lang="ru-RU" sz="700" b="1">
                          <a:solidFill>
                            <a:srgbClr val="000000"/>
                          </a:solidFill>
                          <a:latin typeface="Times New Roman"/>
                          <a:ea typeface="Times New Roman"/>
                          <a:cs typeface="Times New Roman"/>
                        </a:rPr>
                        <a:t>Правила игры. По числу пойманных определяются очки. После одной игры команды меняются ролями. Играя условное число раз, определяют победителя по сумме очков.</a:t>
                      </a:r>
                      <a:endParaRPr lang="ru-RU" sz="800" b="1">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700" b="1" dirty="0" err="1">
                          <a:solidFill>
                            <a:srgbClr val="000000"/>
                          </a:solidFill>
                          <a:latin typeface="Times New Roman"/>
                          <a:ea typeface="Calibri"/>
                          <a:cs typeface="Times New Roman"/>
                        </a:rPr>
                        <a:t>Самомассаж</a:t>
                      </a:r>
                      <a:r>
                        <a:rPr lang="ru-RU" sz="700" b="1" dirty="0">
                          <a:solidFill>
                            <a:srgbClr val="000000"/>
                          </a:solidFill>
                          <a:latin typeface="Times New Roman"/>
                          <a:ea typeface="Calibri"/>
                          <a:cs typeface="Times New Roman"/>
                        </a:rPr>
                        <a:t> для ног.</a:t>
                      </a:r>
                      <a:endParaRPr lang="ru-RU" sz="800" b="1" dirty="0">
                        <a:latin typeface="Calibri"/>
                        <a:ea typeface="Times New Roman"/>
                        <a:cs typeface="Times New Roman"/>
                      </a:endParaRPr>
                    </a:p>
                    <a:p>
                      <a:pPr>
                        <a:lnSpc>
                          <a:spcPct val="115000"/>
                        </a:lnSpc>
                        <a:spcAft>
                          <a:spcPts val="0"/>
                        </a:spcAft>
                      </a:pPr>
                      <a:r>
                        <a:rPr lang="ba-RU" sz="700" b="1" dirty="0">
                          <a:solidFill>
                            <a:srgbClr val="000000"/>
                          </a:solidFill>
                          <a:latin typeface="Times New Roman"/>
                          <a:ea typeface="Calibri"/>
                          <a:cs typeface="Times New Roman"/>
                        </a:rPr>
                        <a:t>Подними пальцами ног шишку (упражнения для профилактики плоскостопия</a:t>
                      </a:r>
                      <a:endParaRPr lang="ru-RU" sz="800" b="1" dirty="0">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23275">
                <a:tc vMerge="1">
                  <a:txBody>
                    <a:bodyPr/>
                    <a:lstStyle/>
                    <a:p>
                      <a:endParaRPr lang="ru-RU"/>
                    </a:p>
                  </a:txBody>
                  <a:tcPr/>
                </a:tc>
                <a:tc>
                  <a:txBody>
                    <a:bodyPr/>
                    <a:lstStyle/>
                    <a:p>
                      <a:pPr>
                        <a:lnSpc>
                          <a:spcPct val="115000"/>
                        </a:lnSpc>
                        <a:spcAft>
                          <a:spcPts val="0"/>
                        </a:spcAft>
                      </a:pPr>
                      <a:r>
                        <a:rPr lang="ru-RU" sz="700" b="1">
                          <a:solidFill>
                            <a:srgbClr val="000000"/>
                          </a:solidFill>
                          <a:latin typeface="Times New Roman"/>
                          <a:ea typeface="Calibri"/>
                          <a:cs typeface="Times New Roman"/>
                        </a:rPr>
                        <a:t>2 занятие</a:t>
                      </a:r>
                      <a:endParaRPr lang="ru-RU" sz="800" b="1">
                        <a:latin typeface="Calibri"/>
                        <a:ea typeface="Times New Roman"/>
                        <a:cs typeface="Times New Roman"/>
                      </a:endParaRPr>
                    </a:p>
                    <a:p>
                      <a:pPr>
                        <a:lnSpc>
                          <a:spcPct val="115000"/>
                        </a:lnSpc>
                        <a:spcAft>
                          <a:spcPts val="0"/>
                        </a:spcAft>
                      </a:pPr>
                      <a:r>
                        <a:rPr lang="ru-RU" sz="700" b="1">
                          <a:solidFill>
                            <a:srgbClr val="000000"/>
                          </a:solidFill>
                          <a:latin typeface="Times New Roman"/>
                          <a:ea typeface="Calibri"/>
                          <a:cs typeface="Times New Roman"/>
                        </a:rPr>
                        <a:t>«Лекарственные растения»</a:t>
                      </a:r>
                      <a:endParaRPr lang="ru-RU" sz="800" b="1">
                        <a:latin typeface="Calibri"/>
                        <a:ea typeface="Times New Roman"/>
                        <a:cs typeface="Times New Roman"/>
                      </a:endParaRPr>
                    </a:p>
                    <a:p>
                      <a:pPr>
                        <a:lnSpc>
                          <a:spcPct val="115000"/>
                        </a:lnSpc>
                        <a:spcAft>
                          <a:spcPts val="0"/>
                        </a:spcAft>
                      </a:pPr>
                      <a:r>
                        <a:rPr lang="ru-RU" sz="700" b="1" i="1">
                          <a:solidFill>
                            <a:srgbClr val="000000"/>
                          </a:solidFill>
                          <a:latin typeface="Times New Roman"/>
                          <a:ea typeface="Calibri"/>
                          <a:cs typeface="Times New Roman"/>
                        </a:rPr>
                        <a:t>ОРУ с цветами</a:t>
                      </a:r>
                      <a:endParaRPr lang="ru-RU" sz="800" b="1">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700" b="1" i="1">
                          <a:solidFill>
                            <a:srgbClr val="000000"/>
                          </a:solidFill>
                          <a:latin typeface="Times New Roman"/>
                          <a:ea typeface="Calibri"/>
                          <a:cs typeface="Times New Roman"/>
                        </a:rPr>
                        <a:t>«По мостику пройдем и в лес попадем».Ходьба по скамейке.</a:t>
                      </a:r>
                      <a:endParaRPr lang="ru-RU" sz="800" b="1">
                        <a:latin typeface="Calibri"/>
                        <a:ea typeface="Times New Roman"/>
                        <a:cs typeface="Times New Roman"/>
                      </a:endParaRPr>
                    </a:p>
                    <a:p>
                      <a:pPr>
                        <a:lnSpc>
                          <a:spcPct val="115000"/>
                        </a:lnSpc>
                        <a:spcAft>
                          <a:spcPts val="0"/>
                        </a:spcAft>
                      </a:pPr>
                      <a:r>
                        <a:rPr lang="ru-RU" sz="700" b="1" i="1">
                          <a:solidFill>
                            <a:srgbClr val="000000"/>
                          </a:solidFill>
                          <a:latin typeface="Times New Roman"/>
                          <a:ea typeface="Calibri"/>
                          <a:cs typeface="Times New Roman"/>
                        </a:rPr>
                        <a:t>«Подпрыгни и стряхни росу с  высокого цветка»</a:t>
                      </a:r>
                      <a:endParaRPr lang="ru-RU" sz="800" b="1">
                        <a:latin typeface="Calibri"/>
                        <a:ea typeface="Times New Roman"/>
                        <a:cs typeface="Times New Roman"/>
                      </a:endParaRPr>
                    </a:p>
                    <a:p>
                      <a:pPr>
                        <a:lnSpc>
                          <a:spcPct val="115000"/>
                        </a:lnSpc>
                        <a:spcAft>
                          <a:spcPts val="0"/>
                        </a:spcAft>
                      </a:pPr>
                      <a:r>
                        <a:rPr lang="ru-RU" sz="700" b="1" i="1">
                          <a:solidFill>
                            <a:srgbClr val="000000"/>
                          </a:solidFill>
                          <a:latin typeface="Times New Roman"/>
                          <a:ea typeface="Calibri"/>
                          <a:cs typeface="Times New Roman"/>
                        </a:rPr>
                        <a:t>Прыжки вверх, дотронуться до висящего колокольчика.</a:t>
                      </a:r>
                      <a:endParaRPr lang="ru-RU" sz="800" b="1">
                        <a:latin typeface="Calibri"/>
                        <a:ea typeface="Times New Roman"/>
                        <a:cs typeface="Times New Roman"/>
                      </a:endParaRPr>
                    </a:p>
                    <a:p>
                      <a:pPr>
                        <a:lnSpc>
                          <a:spcPct val="115000"/>
                        </a:lnSpc>
                        <a:spcAft>
                          <a:spcPts val="0"/>
                        </a:spcAft>
                      </a:pPr>
                      <a:r>
                        <a:rPr lang="ru-RU" sz="700" b="1" i="1">
                          <a:solidFill>
                            <a:srgbClr val="000000"/>
                          </a:solidFill>
                          <a:latin typeface="Times New Roman"/>
                          <a:ea typeface="Calibri"/>
                          <a:cs typeface="Times New Roman"/>
                        </a:rPr>
                        <a:t>«Если вдруг поранился – приложи к ранке подорожник», за подорожником наклонись , пролезь и сорви.»</a:t>
                      </a:r>
                      <a:endParaRPr lang="ru-RU" sz="800" b="1">
                        <a:latin typeface="Calibri"/>
                        <a:ea typeface="Times New Roman"/>
                        <a:cs typeface="Times New Roman"/>
                      </a:endParaRPr>
                    </a:p>
                    <a:p>
                      <a:pPr>
                        <a:lnSpc>
                          <a:spcPct val="115000"/>
                        </a:lnSpc>
                        <a:spcAft>
                          <a:spcPts val="0"/>
                        </a:spcAft>
                      </a:pPr>
                      <a:r>
                        <a:rPr lang="ru-RU" sz="700" b="1" i="1">
                          <a:solidFill>
                            <a:srgbClr val="000000"/>
                          </a:solidFill>
                          <a:latin typeface="Times New Roman"/>
                          <a:ea typeface="Calibri"/>
                          <a:cs typeface="Times New Roman"/>
                        </a:rPr>
                        <a:t>Пролезание под дуги.</a:t>
                      </a:r>
                      <a:endParaRPr lang="ru-RU" sz="800" b="1">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700" b="1">
                          <a:solidFill>
                            <a:srgbClr val="000000"/>
                          </a:solidFill>
                          <a:latin typeface="Times New Roman"/>
                          <a:ea typeface="Calibri"/>
                          <a:cs typeface="Times New Roman"/>
                        </a:rPr>
                        <a:t>«Пчелы и лекарственные растения»</a:t>
                      </a:r>
                      <a:endParaRPr lang="ru-RU" sz="800" b="1">
                        <a:latin typeface="Calibri"/>
                        <a:ea typeface="Times New Roman"/>
                        <a:cs typeface="Times New Roman"/>
                      </a:endParaRPr>
                    </a:p>
                    <a:p>
                      <a:pPr>
                        <a:lnSpc>
                          <a:spcPct val="115000"/>
                        </a:lnSpc>
                        <a:spcAft>
                          <a:spcPts val="0"/>
                        </a:spcAft>
                      </a:pPr>
                      <a:r>
                        <a:rPr lang="ru-RU" sz="700" b="1">
                          <a:solidFill>
                            <a:srgbClr val="000000"/>
                          </a:solidFill>
                          <a:latin typeface="Times New Roman"/>
                          <a:ea typeface="Calibri"/>
                          <a:cs typeface="Times New Roman"/>
                        </a:rPr>
                        <a:t>Каждый играющий выбирает себе название какого-нибудь растения (душица, зверобой, ромашка и т. д.). Одно и, то же название не может быть у нескольких детей. По жребию выбранный цветок, например душица, начинает игру. Она вызывает какой-нибудь цветок, например ромашку. Душица бежит, а ромашка его догоняет. Когда ему грозит опасность быть пойманным, он называет имя какого-нибудь другого растения. Убегает следующий цветок. Играющие могут называться не только цветами, но и зверями, рыбами и т. д.</a:t>
                      </a:r>
                      <a:endParaRPr lang="ru-RU" sz="800" b="1">
                        <a:latin typeface="Calibri"/>
                        <a:ea typeface="Times New Roman"/>
                        <a:cs typeface="Times New Roman"/>
                      </a:endParaRPr>
                    </a:p>
                    <a:p>
                      <a:pPr>
                        <a:lnSpc>
                          <a:spcPct val="115000"/>
                        </a:lnSpc>
                        <a:spcAft>
                          <a:spcPts val="0"/>
                        </a:spcAft>
                      </a:pPr>
                      <a:r>
                        <a:rPr lang="ru-RU" sz="700" b="1">
                          <a:solidFill>
                            <a:srgbClr val="000000"/>
                          </a:solidFill>
                          <a:latin typeface="Times New Roman"/>
                          <a:ea typeface="Calibri"/>
                          <a:cs typeface="Times New Roman"/>
                        </a:rPr>
                        <a:t>Правила игры. Пойманный меняет свое название и снова включается в игру. Нельзя повторно придумывать одно и то же название растения. Побеждает тот, который ни разу не был пойман.</a:t>
                      </a:r>
                      <a:endParaRPr lang="ru-RU" sz="800" b="1">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700" b="1" dirty="0" err="1">
                          <a:solidFill>
                            <a:srgbClr val="000000"/>
                          </a:solidFill>
                          <a:latin typeface="Times New Roman"/>
                          <a:ea typeface="Calibri"/>
                          <a:cs typeface="Times New Roman"/>
                        </a:rPr>
                        <a:t>Дыхат</a:t>
                      </a:r>
                      <a:r>
                        <a:rPr lang="ba-RU" sz="700" b="1" dirty="0">
                          <a:solidFill>
                            <a:srgbClr val="000000"/>
                          </a:solidFill>
                          <a:latin typeface="Times New Roman"/>
                          <a:ea typeface="Calibri"/>
                          <a:cs typeface="Times New Roman"/>
                        </a:rPr>
                        <a:t>ельная </a:t>
                      </a:r>
                      <a:r>
                        <a:rPr lang="ru-RU" sz="700" b="1" dirty="0">
                          <a:solidFill>
                            <a:srgbClr val="000000"/>
                          </a:solidFill>
                          <a:latin typeface="Times New Roman"/>
                          <a:ea typeface="Calibri"/>
                          <a:cs typeface="Times New Roman"/>
                        </a:rPr>
                        <a:t>. гимнастика.</a:t>
                      </a:r>
                      <a:endParaRPr lang="ru-RU" sz="800" b="1" dirty="0">
                        <a:latin typeface="Calibri"/>
                        <a:ea typeface="Times New Roman"/>
                        <a:cs typeface="Times New Roman"/>
                      </a:endParaRPr>
                    </a:p>
                    <a:p>
                      <a:pPr>
                        <a:lnSpc>
                          <a:spcPct val="115000"/>
                        </a:lnSpc>
                        <a:spcAft>
                          <a:spcPts val="0"/>
                        </a:spcAft>
                      </a:pPr>
                      <a:r>
                        <a:rPr lang="ru-RU" sz="700" b="1" dirty="0">
                          <a:solidFill>
                            <a:srgbClr val="000000"/>
                          </a:solidFill>
                          <a:latin typeface="Times New Roman"/>
                          <a:ea typeface="Calibri"/>
                          <a:cs typeface="Times New Roman"/>
                        </a:rPr>
                        <a:t> «Аромат цветов».</a:t>
                      </a:r>
                      <a:endParaRPr lang="ru-RU" sz="800" b="1" dirty="0">
                        <a:latin typeface="Calibri"/>
                        <a:ea typeface="Times New Roman"/>
                        <a:cs typeface="Times New Roman"/>
                      </a:endParaRPr>
                    </a:p>
                    <a:p>
                      <a:pPr>
                        <a:lnSpc>
                          <a:spcPct val="115000"/>
                        </a:lnSpc>
                        <a:spcAft>
                          <a:spcPts val="0"/>
                        </a:spcAft>
                      </a:pPr>
                      <a:r>
                        <a:rPr lang="ru-RU" sz="700" b="1" dirty="0">
                          <a:solidFill>
                            <a:srgbClr val="000000"/>
                          </a:solidFill>
                          <a:latin typeface="Times New Roman"/>
                          <a:ea typeface="Calibri"/>
                          <a:cs typeface="Times New Roman"/>
                        </a:rPr>
                        <a:t>Встать, положить ладони себе на грудь. Сделать медленный вдох через нос, стараясь не поднимать плечи. Задержать дыхание и медленно выдохнуть, произнося: «</a:t>
                      </a:r>
                      <a:r>
                        <a:rPr lang="ru-RU" sz="700" b="1" dirty="0" err="1">
                          <a:solidFill>
                            <a:srgbClr val="000000"/>
                          </a:solidFill>
                          <a:latin typeface="Times New Roman"/>
                          <a:ea typeface="Calibri"/>
                          <a:cs typeface="Times New Roman"/>
                        </a:rPr>
                        <a:t>А-а-ах</a:t>
                      </a:r>
                      <a:r>
                        <a:rPr lang="ru-RU" sz="700" b="1" dirty="0">
                          <a:solidFill>
                            <a:srgbClr val="000000"/>
                          </a:solidFill>
                          <a:latin typeface="Times New Roman"/>
                          <a:ea typeface="Calibri"/>
                          <a:cs typeface="Times New Roman"/>
                        </a:rPr>
                        <a:t>!».</a:t>
                      </a:r>
                      <a:endParaRPr lang="ru-RU" sz="800" b="1" dirty="0">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3965">
                <a:tc vMerge="1">
                  <a:txBody>
                    <a:bodyPr/>
                    <a:lstStyle/>
                    <a:p>
                      <a:endParaRPr lang="ru-RU"/>
                    </a:p>
                  </a:txBody>
                  <a:tcPr/>
                </a:tc>
                <a:tc>
                  <a:txBody>
                    <a:bodyPr/>
                    <a:lstStyle/>
                    <a:p>
                      <a:pPr>
                        <a:lnSpc>
                          <a:spcPct val="115000"/>
                        </a:lnSpc>
                        <a:spcAft>
                          <a:spcPts val="0"/>
                        </a:spcAft>
                      </a:pPr>
                      <a:r>
                        <a:rPr lang="ru-RU" sz="700" b="1">
                          <a:solidFill>
                            <a:srgbClr val="000000"/>
                          </a:solidFill>
                          <a:latin typeface="Times New Roman"/>
                          <a:ea typeface="Calibri"/>
                          <a:cs typeface="Times New Roman"/>
                        </a:rPr>
                        <a:t>Занятие на свежем воздухе«Лекарственные кустарники и деревья»</a:t>
                      </a:r>
                      <a:endParaRPr lang="ru-RU" sz="800" b="1">
                        <a:latin typeface="Calibri"/>
                        <a:ea typeface="Times New Roman"/>
                        <a:cs typeface="Times New Roman"/>
                      </a:endParaRPr>
                    </a:p>
                    <a:p>
                      <a:pPr>
                        <a:lnSpc>
                          <a:spcPct val="115000"/>
                        </a:lnSpc>
                        <a:spcAft>
                          <a:spcPts val="0"/>
                        </a:spcAft>
                      </a:pPr>
                      <a:r>
                        <a:rPr lang="ru-RU" sz="700" b="1">
                          <a:solidFill>
                            <a:srgbClr val="000000"/>
                          </a:solidFill>
                          <a:latin typeface="Times New Roman"/>
                          <a:ea typeface="Calibri"/>
                          <a:cs typeface="Times New Roman"/>
                        </a:rPr>
                        <a:t>Беседа «Какие лекарственные кустарники и деревья растут на территории нашего детского сада»</a:t>
                      </a:r>
                      <a:endParaRPr lang="ru-RU" sz="800" b="1">
                        <a:latin typeface="Calibri"/>
                        <a:ea typeface="Times New Roman"/>
                        <a:cs typeface="Times New Roman"/>
                      </a:endParaRPr>
                    </a:p>
                    <a:p>
                      <a:pPr>
                        <a:lnSpc>
                          <a:spcPct val="115000"/>
                        </a:lnSpc>
                        <a:spcAft>
                          <a:spcPts val="0"/>
                        </a:spcAft>
                      </a:pPr>
                      <a:r>
                        <a:rPr lang="ru-RU" sz="700" b="1" i="1">
                          <a:solidFill>
                            <a:srgbClr val="000000"/>
                          </a:solidFill>
                          <a:latin typeface="Times New Roman"/>
                          <a:ea typeface="Calibri"/>
                          <a:cs typeface="Times New Roman"/>
                        </a:rPr>
                        <a:t>ОРУ с веточками</a:t>
                      </a:r>
                      <a:endParaRPr lang="ru-RU" sz="800" b="1">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ba-RU" sz="700" b="1" i="1">
                          <a:solidFill>
                            <a:srgbClr val="000000"/>
                          </a:solidFill>
                          <a:latin typeface="Times New Roman"/>
                          <a:ea typeface="Calibri"/>
                          <a:cs typeface="Times New Roman"/>
                        </a:rPr>
                        <a:t>Лазанье на лестницу,</a:t>
                      </a:r>
                      <a:endParaRPr lang="ru-RU" sz="800" b="1">
                        <a:latin typeface="Calibri"/>
                        <a:ea typeface="Times New Roman"/>
                        <a:cs typeface="Times New Roman"/>
                      </a:endParaRPr>
                    </a:p>
                    <a:p>
                      <a:pPr>
                        <a:lnSpc>
                          <a:spcPct val="115000"/>
                        </a:lnSpc>
                        <a:spcAft>
                          <a:spcPts val="0"/>
                        </a:spcAft>
                      </a:pPr>
                      <a:r>
                        <a:rPr lang="ru-RU" sz="700" b="1" i="1">
                          <a:solidFill>
                            <a:srgbClr val="000000"/>
                          </a:solidFill>
                          <a:latin typeface="Times New Roman"/>
                          <a:ea typeface="Calibri"/>
                          <a:cs typeface="Times New Roman"/>
                        </a:rPr>
                        <a:t>«Залезь на дерево и с</a:t>
                      </a:r>
                      <a:r>
                        <a:rPr lang="ba-RU" sz="700" b="1" i="1">
                          <a:solidFill>
                            <a:srgbClr val="000000"/>
                          </a:solidFill>
                          <a:latin typeface="Times New Roman"/>
                          <a:ea typeface="Calibri"/>
                          <a:cs typeface="Times New Roman"/>
                        </a:rPr>
                        <a:t>обери ягоды черемухи”</a:t>
                      </a:r>
                      <a:endParaRPr lang="ru-RU" sz="800" b="1">
                        <a:latin typeface="Calibri"/>
                        <a:ea typeface="Times New Roman"/>
                        <a:cs typeface="Times New Roman"/>
                      </a:endParaRPr>
                    </a:p>
                    <a:p>
                      <a:pPr>
                        <a:lnSpc>
                          <a:spcPct val="115000"/>
                        </a:lnSpc>
                        <a:spcAft>
                          <a:spcPts val="0"/>
                        </a:spcAft>
                      </a:pPr>
                      <a:r>
                        <a:rPr lang="ba-RU" sz="700" b="1" i="1">
                          <a:solidFill>
                            <a:srgbClr val="000000"/>
                          </a:solidFill>
                          <a:latin typeface="Times New Roman"/>
                          <a:ea typeface="Calibri"/>
                          <a:cs typeface="Times New Roman"/>
                        </a:rPr>
                        <a:t>Метание </a:t>
                      </a:r>
                      <a:r>
                        <a:rPr lang="ru-RU" sz="700" b="1" i="1">
                          <a:solidFill>
                            <a:srgbClr val="000000"/>
                          </a:solidFill>
                          <a:latin typeface="Times New Roman"/>
                          <a:ea typeface="Calibri"/>
                          <a:cs typeface="Times New Roman"/>
                        </a:rPr>
                        <a:t>«Бура </a:t>
                      </a:r>
                      <a:r>
                        <a:rPr lang="ba-RU" sz="700" b="1" i="1">
                          <a:solidFill>
                            <a:srgbClr val="000000"/>
                          </a:solidFill>
                          <a:latin typeface="Times New Roman"/>
                          <a:ea typeface="Calibri"/>
                          <a:cs typeface="Times New Roman"/>
                        </a:rPr>
                        <a:t>һ</a:t>
                      </a:r>
                      <a:r>
                        <a:rPr lang="ru-RU" sz="700" b="1" i="1">
                          <a:solidFill>
                            <a:srgbClr val="000000"/>
                          </a:solidFill>
                          <a:latin typeface="Times New Roman"/>
                          <a:ea typeface="Calibri"/>
                          <a:cs typeface="Times New Roman"/>
                        </a:rPr>
                        <a:t>уғыу»;</a:t>
                      </a:r>
                      <a:endParaRPr lang="ru-RU" sz="800" b="1">
                        <a:latin typeface="Calibri"/>
                        <a:ea typeface="Times New Roman"/>
                        <a:cs typeface="Times New Roman"/>
                      </a:endParaRPr>
                    </a:p>
                    <a:p>
                      <a:pPr>
                        <a:lnSpc>
                          <a:spcPct val="115000"/>
                        </a:lnSpc>
                        <a:spcAft>
                          <a:spcPts val="0"/>
                        </a:spcAft>
                      </a:pPr>
                      <a:r>
                        <a:rPr lang="ru-RU" sz="700" b="1" i="1">
                          <a:solidFill>
                            <a:srgbClr val="000000"/>
                          </a:solidFill>
                          <a:latin typeface="Times New Roman"/>
                          <a:ea typeface="Calibri"/>
                          <a:cs typeface="Times New Roman"/>
                        </a:rPr>
                        <a:t>Прыжки через ров.</a:t>
                      </a:r>
                      <a:endParaRPr lang="ru-RU" sz="800" b="1">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700" b="1">
                          <a:solidFill>
                            <a:srgbClr val="000000"/>
                          </a:solidFill>
                          <a:latin typeface="Times New Roman"/>
                          <a:ea typeface="Times New Roman"/>
                          <a:cs typeface="Times New Roman"/>
                        </a:rPr>
                        <a:t>«Шишки, желуди, орехи»</a:t>
                      </a:r>
                      <a:endParaRPr lang="ru-RU" sz="800" b="1">
                        <a:latin typeface="Calibri"/>
                        <a:ea typeface="Times New Roman"/>
                        <a:cs typeface="Times New Roman"/>
                      </a:endParaRPr>
                    </a:p>
                    <a:p>
                      <a:pPr>
                        <a:lnSpc>
                          <a:spcPct val="115000"/>
                        </a:lnSpc>
                        <a:spcAft>
                          <a:spcPts val="0"/>
                        </a:spcAft>
                      </a:pPr>
                      <a:r>
                        <a:rPr lang="ru-RU" sz="700" b="1">
                          <a:solidFill>
                            <a:srgbClr val="000000"/>
                          </a:solidFill>
                          <a:latin typeface="Times New Roman"/>
                          <a:ea typeface="Times New Roman"/>
                          <a:cs typeface="Times New Roman"/>
                        </a:rPr>
                        <a:t>Играющие  встают по трое,  один за другим, лицом к центру,  где стоит  водящий.  Первые  в тройках – «шишки», вторые –«желуди»,  третьи –«орехи». Водящий произносит любое из трех этих  слов, например, «орехи». Все играющие орехи должны поменяться местами.  Водящий стремится встать на любое освободившееся  место.  Если ему это  удалось,  то игрок , оставшийся без места,  становится водящим.</a:t>
                      </a:r>
                      <a:endParaRPr lang="ru-RU" sz="800" b="1">
                        <a:latin typeface="Calibri"/>
                        <a:ea typeface="Times New Roman"/>
                        <a:cs typeface="Times New Roman"/>
                      </a:endParaRPr>
                    </a:p>
                    <a:p>
                      <a:pPr>
                        <a:lnSpc>
                          <a:spcPct val="115000"/>
                        </a:lnSpc>
                        <a:spcAft>
                          <a:spcPts val="0"/>
                        </a:spcAft>
                      </a:pPr>
                      <a:r>
                        <a:rPr lang="ru-RU" sz="700" b="1">
                          <a:solidFill>
                            <a:srgbClr val="000000"/>
                          </a:solidFill>
                          <a:latin typeface="Times New Roman"/>
                          <a:ea typeface="Times New Roman"/>
                          <a:cs typeface="Times New Roman"/>
                        </a:rPr>
                        <a:t>Можно выкрикнуть два названия и даже три. Побеждает тот,  кто ни разу не был  водящим.</a:t>
                      </a:r>
                      <a:endParaRPr lang="ru-RU" sz="800" b="1">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ba-RU" sz="700" b="1" dirty="0">
                          <a:solidFill>
                            <a:srgbClr val="000000"/>
                          </a:solidFill>
                          <a:latin typeface="Times New Roman"/>
                          <a:ea typeface="Calibri"/>
                          <a:cs typeface="Times New Roman"/>
                        </a:rPr>
                        <a:t>Малоподвижная игра</a:t>
                      </a:r>
                      <a:r>
                        <a:rPr lang="ru-RU" sz="700" b="1" dirty="0">
                          <a:solidFill>
                            <a:srgbClr val="000000"/>
                          </a:solidFill>
                          <a:latin typeface="Times New Roman"/>
                          <a:ea typeface="Calibri"/>
                          <a:cs typeface="Times New Roman"/>
                        </a:rPr>
                        <a:t>«Найди дерево свой листок (плоды)»</a:t>
                      </a:r>
                      <a:endParaRPr lang="ru-RU" sz="800" b="1" dirty="0">
                        <a:latin typeface="Calibri"/>
                        <a:ea typeface="Times New Roman"/>
                        <a:cs typeface="Times New Roman"/>
                      </a:endParaRPr>
                    </a:p>
                  </a:txBody>
                  <a:tcPr marL="29915" marR="2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5842" name="Rectangle 2"/>
          <p:cNvSpPr>
            <a:spLocks noChangeArrowheads="1"/>
          </p:cNvSpPr>
          <p:nvPr/>
        </p:nvSpPr>
        <p:spPr bwMode="auto">
          <a:xfrm>
            <a:off x="0" y="0"/>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200" b="1" i="0" u="none" strike="noStrike" cap="none" normalizeH="0" baseline="0" smtClean="0">
                <a:ln>
                  <a:noFill/>
                </a:ln>
                <a:solidFill>
                  <a:srgbClr val="000000"/>
                </a:solidFill>
                <a:effectLst/>
                <a:latin typeface="Times New Roman" pitchFamily="18" charset="0"/>
                <a:ea typeface="Times New Roman" pitchFamily="18" charset="0"/>
                <a:cs typeface="Times New Roman" pitchFamily="18" charset="0"/>
              </a:rPr>
              <a:t>Сентябрь</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285849" y="642920"/>
          <a:ext cx="7286678" cy="5495069"/>
        </p:xfrm>
        <a:graphic>
          <a:graphicData uri="http://schemas.openxmlformats.org/drawingml/2006/table">
            <a:tbl>
              <a:tblPr firstRow="1" bandRow="1">
                <a:tableStyleId>{5C22544A-7EE6-4342-B048-85BDC9FD1C3A}</a:tableStyleId>
              </a:tblPr>
              <a:tblGrid>
                <a:gridCol w="1643077"/>
                <a:gridCol w="5643601"/>
              </a:tblGrid>
              <a:tr h="747287">
                <a:tc>
                  <a:txBody>
                    <a:bodyPr/>
                    <a:lstStyle/>
                    <a:p>
                      <a:r>
                        <a:rPr lang="ru-RU" dirty="0" smtClean="0"/>
                        <a:t>Месяцы</a:t>
                      </a:r>
                      <a:endParaRPr lang="ru-RU" dirty="0"/>
                    </a:p>
                  </a:txBody>
                  <a:tcPr/>
                </a:tc>
                <a:tc>
                  <a:txBody>
                    <a:bodyPr/>
                    <a:lstStyle/>
                    <a:p>
                      <a:r>
                        <a:rPr lang="ru-RU" dirty="0" smtClean="0"/>
                        <a:t>Спортивные</a:t>
                      </a:r>
                      <a:r>
                        <a:rPr lang="ru-RU" baseline="0" dirty="0" smtClean="0"/>
                        <a:t> праздники  досуги</a:t>
                      </a:r>
                      <a:endParaRPr lang="ru-RU" dirty="0"/>
                    </a:p>
                  </a:txBody>
                  <a:tcPr/>
                </a:tc>
              </a:tr>
              <a:tr h="471257">
                <a:tc>
                  <a:txBody>
                    <a:bodyPr/>
                    <a:lstStyle/>
                    <a:p>
                      <a:r>
                        <a:rPr lang="ru-RU" dirty="0" smtClean="0"/>
                        <a:t>Сентябрь</a:t>
                      </a:r>
                      <a:endParaRPr lang="ru-RU" dirty="0"/>
                    </a:p>
                  </a:txBody>
                  <a:tcPr/>
                </a:tc>
                <a:tc>
                  <a:txBody>
                    <a:bodyPr/>
                    <a:lstStyle/>
                    <a:p>
                      <a:r>
                        <a:rPr lang="ru-RU" dirty="0" smtClean="0"/>
                        <a:t>«Наездники»</a:t>
                      </a:r>
                      <a:endParaRPr lang="ru-RU" dirty="0"/>
                    </a:p>
                  </a:txBody>
                  <a:tcPr/>
                </a:tc>
              </a:tr>
              <a:tr h="638842">
                <a:tc>
                  <a:txBody>
                    <a:bodyPr/>
                    <a:lstStyle/>
                    <a:p>
                      <a:r>
                        <a:rPr lang="ru-RU" dirty="0" smtClean="0"/>
                        <a:t>Октябрь</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sz="1800" kern="1200" dirty="0" err="1" smtClean="0">
                          <a:solidFill>
                            <a:schemeClr val="dk1"/>
                          </a:solidFill>
                          <a:latin typeface="+mn-lt"/>
                          <a:ea typeface="+mn-ea"/>
                          <a:cs typeface="+mn-cs"/>
                        </a:rPr>
                        <a:t>Физкульурный</a:t>
                      </a:r>
                      <a:r>
                        <a:rPr kumimoji="0" lang="ru-RU" sz="1800" kern="1200" dirty="0" smtClean="0">
                          <a:solidFill>
                            <a:schemeClr val="dk1"/>
                          </a:solidFill>
                          <a:latin typeface="+mn-lt"/>
                          <a:ea typeface="+mn-ea"/>
                          <a:cs typeface="+mn-cs"/>
                        </a:rPr>
                        <a:t> досуг «</a:t>
                      </a:r>
                      <a:r>
                        <a:rPr kumimoji="0" lang="ru-RU" sz="1800" kern="1200" dirty="0" err="1" smtClean="0">
                          <a:solidFill>
                            <a:schemeClr val="dk1"/>
                          </a:solidFill>
                          <a:latin typeface="+mn-lt"/>
                          <a:ea typeface="+mn-ea"/>
                          <a:cs typeface="+mn-cs"/>
                        </a:rPr>
                        <a:t>Ете</a:t>
                      </a:r>
                      <a:r>
                        <a:rPr kumimoji="0" lang="ru-RU" sz="1800" kern="1200" dirty="0" smtClean="0">
                          <a:solidFill>
                            <a:schemeClr val="dk1"/>
                          </a:solidFill>
                          <a:latin typeface="+mn-lt"/>
                          <a:ea typeface="+mn-ea"/>
                          <a:cs typeface="+mn-cs"/>
                        </a:rPr>
                        <a:t> </a:t>
                      </a:r>
                      <a:r>
                        <a:rPr kumimoji="0" lang="ru-RU" sz="1800" kern="1200" dirty="0" err="1" smtClean="0">
                          <a:solidFill>
                            <a:schemeClr val="dk1"/>
                          </a:solidFill>
                          <a:latin typeface="+mn-lt"/>
                          <a:ea typeface="+mn-ea"/>
                          <a:cs typeface="+mn-cs"/>
                        </a:rPr>
                        <a:t>ырыу</a:t>
                      </a:r>
                      <a:endParaRPr kumimoji="0" lang="ru-RU" sz="1800" kern="1200" dirty="0" smtClean="0">
                        <a:solidFill>
                          <a:schemeClr val="dk1"/>
                        </a:solidFill>
                        <a:latin typeface="+mn-lt"/>
                        <a:ea typeface="+mn-ea"/>
                        <a:cs typeface="+mn-cs"/>
                      </a:endParaRPr>
                    </a:p>
                    <a:p>
                      <a:endParaRPr lang="ru-RU" dirty="0"/>
                    </a:p>
                  </a:txBody>
                  <a:tcPr/>
                </a:tc>
              </a:tr>
              <a:tr h="471257">
                <a:tc>
                  <a:txBody>
                    <a:bodyPr/>
                    <a:lstStyle/>
                    <a:p>
                      <a:r>
                        <a:rPr lang="ru-RU" dirty="0" smtClean="0"/>
                        <a:t>Ноябрь</a:t>
                      </a:r>
                      <a:endParaRPr lang="ru-RU" dirty="0"/>
                    </a:p>
                  </a:txBody>
                  <a:tcPr/>
                </a:tc>
                <a:tc>
                  <a:txBody>
                    <a:bodyPr/>
                    <a:lstStyle/>
                    <a:p>
                      <a:r>
                        <a:rPr lang="ru-RU" dirty="0" smtClean="0"/>
                        <a:t>«Северные амуры»</a:t>
                      </a:r>
                      <a:endParaRPr lang="ru-RU" dirty="0"/>
                    </a:p>
                  </a:txBody>
                  <a:tcPr/>
                </a:tc>
              </a:tr>
              <a:tr h="471257">
                <a:tc>
                  <a:txBody>
                    <a:bodyPr/>
                    <a:lstStyle/>
                    <a:p>
                      <a:r>
                        <a:rPr lang="ru-RU" dirty="0" smtClean="0"/>
                        <a:t>Декабрь</a:t>
                      </a:r>
                      <a:endParaRPr lang="ru-RU" dirty="0"/>
                    </a:p>
                  </a:txBody>
                  <a:tcPr/>
                </a:tc>
                <a:tc>
                  <a:txBody>
                    <a:bodyPr/>
                    <a:lstStyle/>
                    <a:p>
                      <a:r>
                        <a:rPr lang="ru-RU" dirty="0" smtClean="0"/>
                        <a:t>«Хоккей»</a:t>
                      </a:r>
                      <a:endParaRPr lang="ru-RU" dirty="0"/>
                    </a:p>
                  </a:txBody>
                  <a:tcPr/>
                </a:tc>
              </a:tr>
              <a:tr h="471257">
                <a:tc>
                  <a:txBody>
                    <a:bodyPr/>
                    <a:lstStyle/>
                    <a:p>
                      <a:r>
                        <a:rPr lang="ru-RU" dirty="0" smtClean="0"/>
                        <a:t>Январь</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sz="1800" b="0" kern="1200" dirty="0" smtClean="0">
                          <a:solidFill>
                            <a:schemeClr val="dk1"/>
                          </a:solidFill>
                          <a:latin typeface="+mn-lt"/>
                          <a:ea typeface="+mn-ea"/>
                          <a:cs typeface="+mn-cs"/>
                        </a:rPr>
                        <a:t>Спортивный праздник Зимняя спартакиада</a:t>
                      </a:r>
                    </a:p>
                    <a:p>
                      <a:endParaRPr lang="ru-RU" b="0" dirty="0"/>
                    </a:p>
                  </a:txBody>
                  <a:tcPr/>
                </a:tc>
              </a:tr>
              <a:tr h="471257">
                <a:tc>
                  <a:txBody>
                    <a:bodyPr/>
                    <a:lstStyle/>
                    <a:p>
                      <a:r>
                        <a:rPr lang="ru-RU" dirty="0" smtClean="0"/>
                        <a:t>Февраль</a:t>
                      </a:r>
                      <a:endParaRPr lang="ru-RU" dirty="0"/>
                    </a:p>
                  </a:txBody>
                  <a:tcPr/>
                </a:tc>
                <a:tc>
                  <a:txBody>
                    <a:bodyPr/>
                    <a:lstStyle/>
                    <a:p>
                      <a:r>
                        <a:rPr kumimoji="0" lang="ru-RU" sz="1800" b="0" kern="1200" dirty="0" smtClean="0">
                          <a:solidFill>
                            <a:schemeClr val="dk1"/>
                          </a:solidFill>
                          <a:latin typeface="+mn-lt"/>
                          <a:ea typeface="+mn-ea"/>
                          <a:cs typeface="+mn-cs"/>
                        </a:rPr>
                        <a:t>Праздник «Батыр</a:t>
                      </a:r>
                      <a:r>
                        <a:rPr kumimoji="0" lang="ba-RU" sz="1800" b="0" kern="1200" dirty="0" smtClean="0">
                          <a:solidFill>
                            <a:schemeClr val="dk1"/>
                          </a:solidFill>
                          <a:latin typeface="+mn-lt"/>
                          <a:ea typeface="+mn-ea"/>
                          <a:cs typeface="+mn-cs"/>
                        </a:rPr>
                        <a:t>ҙар бәйгеһе</a:t>
                      </a:r>
                      <a:r>
                        <a:rPr kumimoji="0" lang="ru-RU" sz="1800" b="0" kern="1200" dirty="0" smtClean="0">
                          <a:solidFill>
                            <a:schemeClr val="dk1"/>
                          </a:solidFill>
                          <a:latin typeface="+mn-lt"/>
                          <a:ea typeface="+mn-ea"/>
                          <a:cs typeface="+mn-cs"/>
                        </a:rPr>
                        <a:t>»</a:t>
                      </a:r>
                      <a:endParaRPr lang="ru-RU" b="0" dirty="0"/>
                    </a:p>
                  </a:txBody>
                  <a:tcPr/>
                </a:tc>
              </a:tr>
              <a:tr h="471257">
                <a:tc>
                  <a:txBody>
                    <a:bodyPr/>
                    <a:lstStyle/>
                    <a:p>
                      <a:r>
                        <a:rPr lang="ru-RU" dirty="0" smtClean="0"/>
                        <a:t>Март</a:t>
                      </a:r>
                      <a:endParaRPr lang="ru-RU" dirty="0"/>
                    </a:p>
                  </a:txBody>
                  <a:tcPr/>
                </a:tc>
                <a:tc>
                  <a:txBody>
                    <a:bodyPr/>
                    <a:lstStyle/>
                    <a:p>
                      <a:r>
                        <a:rPr kumimoji="0" lang="ba-RU" sz="1800" b="0" kern="1200" dirty="0" smtClean="0">
                          <a:solidFill>
                            <a:schemeClr val="dk1"/>
                          </a:solidFill>
                          <a:latin typeface="+mn-lt"/>
                          <a:ea typeface="+mn-ea"/>
                          <a:cs typeface="+mn-cs"/>
                        </a:rPr>
                        <a:t>Спортивный праздник </a:t>
                      </a:r>
                      <a:r>
                        <a:rPr kumimoji="0" lang="ba-RU" sz="1800" b="0" kern="1200" baseline="0" dirty="0" smtClean="0">
                          <a:solidFill>
                            <a:schemeClr val="dk1"/>
                          </a:solidFill>
                          <a:latin typeface="+mn-lt"/>
                          <a:ea typeface="+mn-ea"/>
                          <a:cs typeface="+mn-cs"/>
                        </a:rPr>
                        <a:t> “Акман тукман”</a:t>
                      </a:r>
                      <a:endParaRPr lang="ru-RU" b="0" dirty="0"/>
                    </a:p>
                  </a:txBody>
                  <a:tcPr/>
                </a:tc>
              </a:tr>
              <a:tr h="626191">
                <a:tc>
                  <a:txBody>
                    <a:bodyPr/>
                    <a:lstStyle/>
                    <a:p>
                      <a:r>
                        <a:rPr lang="ru-RU" dirty="0" smtClean="0"/>
                        <a:t>Апрель</a:t>
                      </a:r>
                    </a:p>
                    <a:p>
                      <a:endParaRPr lang="ru-RU" dirty="0"/>
                    </a:p>
                  </a:txBody>
                  <a:tcPr/>
                </a:tc>
                <a:tc>
                  <a:txBody>
                    <a:bodyPr/>
                    <a:lstStyle/>
                    <a:p>
                      <a:r>
                        <a:rPr kumimoji="0" lang="ru-RU" sz="1800" b="0" kern="1200" dirty="0" smtClean="0">
                          <a:solidFill>
                            <a:schemeClr val="dk1"/>
                          </a:solidFill>
                          <a:latin typeface="+mn-lt"/>
                          <a:ea typeface="+mn-ea"/>
                          <a:cs typeface="+mn-cs"/>
                        </a:rPr>
                        <a:t>«Талая вода» </a:t>
                      </a:r>
                      <a:endParaRPr lang="ru-RU" b="0" dirty="0"/>
                    </a:p>
                  </a:txBody>
                  <a:tcPr/>
                </a:tc>
              </a:tr>
              <a:tr h="471257">
                <a:tc>
                  <a:txBody>
                    <a:bodyPr/>
                    <a:lstStyle/>
                    <a:p>
                      <a:r>
                        <a:rPr lang="ru-RU" dirty="0" smtClean="0"/>
                        <a:t>Май</a:t>
                      </a:r>
                      <a:endParaRPr lang="ru-RU" dirty="0"/>
                    </a:p>
                  </a:txBody>
                  <a:tcPr/>
                </a:tc>
                <a:tc>
                  <a:txBody>
                    <a:bodyPr/>
                    <a:lstStyle/>
                    <a:p>
                      <a:r>
                        <a:rPr kumimoji="0" lang="ru-RU" sz="1800" b="0" kern="1200" dirty="0" smtClean="0">
                          <a:solidFill>
                            <a:schemeClr val="dk1"/>
                          </a:solidFill>
                          <a:latin typeface="+mn-lt"/>
                          <a:ea typeface="+mn-ea"/>
                          <a:cs typeface="+mn-cs"/>
                        </a:rPr>
                        <a:t>Спортивный праздник «</a:t>
                      </a:r>
                      <a:r>
                        <a:rPr kumimoji="0" lang="ru-RU" sz="1800" b="0" kern="1200" dirty="0" err="1" smtClean="0">
                          <a:solidFill>
                            <a:schemeClr val="dk1"/>
                          </a:solidFill>
                          <a:latin typeface="+mn-lt"/>
                          <a:ea typeface="+mn-ea"/>
                          <a:cs typeface="+mn-cs"/>
                        </a:rPr>
                        <a:t>Ылак</a:t>
                      </a:r>
                      <a:r>
                        <a:rPr kumimoji="0" lang="ru-RU" sz="1800" b="0" kern="1200" dirty="0" smtClean="0">
                          <a:solidFill>
                            <a:schemeClr val="dk1"/>
                          </a:solidFill>
                          <a:latin typeface="+mn-lt"/>
                          <a:ea typeface="+mn-ea"/>
                          <a:cs typeface="+mn-cs"/>
                        </a:rPr>
                        <a:t>»</a:t>
                      </a:r>
                      <a:endParaRPr lang="ru-RU" b="0" dirty="0"/>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285720" y="214290"/>
            <a:ext cx="8501122" cy="6217087"/>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0000"/>
                </a:solidFill>
                <a:effectLst/>
                <a:ea typeface="Times New Roman" pitchFamily="18" charset="0"/>
                <a:cs typeface="Arial" pitchFamily="34" charset="0"/>
              </a:rPr>
              <a:t>Планируемые результаты освоения Программы</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Имеет представление о некоторых видах конного спорта популярных в Башкортостане</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Освоил элементы  спортивной игры  </a:t>
            </a:r>
            <a:r>
              <a:rPr kumimoji="0" lang="ru-RU" sz="1600" b="0" i="0" u="none" strike="noStrike" cap="none" normalizeH="0" baseline="0" dirty="0" err="1" smtClean="0">
                <a:ln>
                  <a:noFill/>
                </a:ln>
                <a:solidFill>
                  <a:srgbClr val="000000"/>
                </a:solidFill>
                <a:effectLst/>
                <a:ea typeface="Times New Roman" pitchFamily="18" charset="0"/>
                <a:cs typeface="Arial" pitchFamily="34" charset="0"/>
              </a:rPr>
              <a:t>Ылак</a:t>
            </a:r>
            <a:r>
              <a:rPr kumimoji="0" lang="ru-RU" sz="1600" b="0" i="0" u="none" strike="noStrike" cap="none" normalizeH="0" baseline="0" dirty="0" smtClean="0">
                <a:ln>
                  <a:noFill/>
                </a:ln>
                <a:solidFill>
                  <a:srgbClr val="000000"/>
                </a:solidFill>
                <a:effectLst/>
                <a:ea typeface="Times New Roman" pitchFamily="18" charset="0"/>
                <a:cs typeface="Arial" pitchFamily="34" charset="0"/>
              </a:rPr>
              <a:t>, свободно перемещается на </a:t>
            </a:r>
            <a:r>
              <a:rPr kumimoji="0" lang="ru-RU" sz="1600" b="0" i="0" u="none" strike="noStrike" cap="none" normalizeH="0" baseline="0" dirty="0" err="1" smtClean="0">
                <a:ln>
                  <a:noFill/>
                </a:ln>
                <a:solidFill>
                  <a:srgbClr val="000000"/>
                </a:solidFill>
                <a:effectLst/>
                <a:ea typeface="Times New Roman" pitchFamily="18" charset="0"/>
                <a:cs typeface="Arial" pitchFamily="34" charset="0"/>
              </a:rPr>
              <a:t>фитболе</a:t>
            </a:r>
            <a:r>
              <a:rPr kumimoji="0" lang="ru-RU" sz="1600" b="0" i="0" u="none" strike="noStrike" cap="none" normalizeH="0" baseline="0" dirty="0" smtClean="0">
                <a:ln>
                  <a:noFill/>
                </a:ln>
                <a:solidFill>
                  <a:srgbClr val="000000"/>
                </a:solidFill>
                <a:effectLst/>
                <a:ea typeface="Times New Roman" pitchFamily="18" charset="0"/>
                <a:cs typeface="Arial" pitchFamily="34" charset="0"/>
              </a:rPr>
              <a:t>, держа в руке подушку – </a:t>
            </a:r>
            <a:r>
              <a:rPr kumimoji="0" lang="ru-RU" sz="1600" b="0" i="0" u="none" strike="noStrike" cap="none" normalizeH="0" baseline="0" dirty="0" err="1" smtClean="0">
                <a:ln>
                  <a:noFill/>
                </a:ln>
                <a:solidFill>
                  <a:srgbClr val="000000"/>
                </a:solidFill>
                <a:effectLst/>
                <a:ea typeface="Times New Roman" pitchFamily="18" charset="0"/>
                <a:cs typeface="Arial" pitchFamily="34" charset="0"/>
              </a:rPr>
              <a:t>ылак</a:t>
            </a:r>
            <a:r>
              <a:rPr kumimoji="0" lang="ru-RU" sz="1600" b="0" i="0" u="none" strike="noStrike" cap="none" normalizeH="0" baseline="0" dirty="0" smtClean="0">
                <a:ln>
                  <a:noFill/>
                </a:ln>
                <a:solidFill>
                  <a:srgbClr val="000000"/>
                </a:solidFill>
                <a:effectLst/>
                <a:ea typeface="Times New Roman" pitchFamily="18" charset="0"/>
                <a:cs typeface="Arial" pitchFamily="34" charset="0"/>
              </a:rPr>
              <a:t>, закидывает ее в казан, пасует ее ребенку из своей команды; </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Знает башкирские народные подвижные игры, активно использует их в самостоятельной деятельности</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Развиты основные двигательные качества (ловкость, гибкость, скорость, сила);</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Хорошо владеет своим телом, сохраняет правильную осанку;</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Подбрасывает и ловит мяч двумя руками (от 10 раз); </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Прыгает в длину с места, приземляясь на обе ноги и не теряя равновесия; </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Бегает свободно, быстро;</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Правильно сидит, покачивается и подпрыгивает на </a:t>
            </a:r>
            <a:r>
              <a:rPr kumimoji="0" lang="ru-RU" sz="1600" i="0" u="none" strike="noStrike" cap="none" normalizeH="0" baseline="0" dirty="0" err="1" smtClean="0">
                <a:ln>
                  <a:noFill/>
                </a:ln>
                <a:solidFill>
                  <a:srgbClr val="000000"/>
                </a:solidFill>
                <a:effectLst/>
                <a:ea typeface="Times New Roman" pitchFamily="18" charset="0"/>
                <a:cs typeface="Arial" pitchFamily="34" charset="0"/>
              </a:rPr>
              <a:t>фитболе</a:t>
            </a:r>
            <a:r>
              <a:rPr kumimoji="0" lang="ru-RU" sz="1600" i="0" u="none" strike="noStrike" cap="none" normalizeH="0" baseline="0" dirty="0" smtClean="0">
                <a:ln>
                  <a:noFill/>
                </a:ln>
                <a:solidFill>
                  <a:srgbClr val="000000"/>
                </a:solidFill>
                <a:effectLst/>
                <a:ea typeface="Times New Roman" pitchFamily="18" charset="0"/>
                <a:cs typeface="Arial" pitchFamily="34" charset="0"/>
              </a:rPr>
              <a:t>.</a:t>
            </a:r>
            <a:endParaRPr kumimoji="0" lang="ru-RU" sz="140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i="0" u="none" strike="noStrike" cap="none" normalizeH="0" baseline="0" dirty="0" smtClean="0">
                <a:ln>
                  <a:noFill/>
                </a:ln>
                <a:solidFill>
                  <a:srgbClr val="000000"/>
                </a:solidFill>
                <a:effectLst/>
                <a:ea typeface="Times New Roman" pitchFamily="18" charset="0"/>
                <a:cs typeface="Arial" pitchFamily="34" charset="0"/>
              </a:rPr>
              <a:t>Выполняет упражнения на </a:t>
            </a:r>
            <a:r>
              <a:rPr kumimoji="0" lang="ru-RU" sz="1600" i="0" u="none" strike="noStrike" cap="none" normalizeH="0" baseline="0" dirty="0" err="1" smtClean="0">
                <a:ln>
                  <a:noFill/>
                </a:ln>
                <a:solidFill>
                  <a:srgbClr val="000000"/>
                </a:solidFill>
                <a:effectLst/>
                <a:ea typeface="Times New Roman" pitchFamily="18" charset="0"/>
                <a:cs typeface="Arial" pitchFamily="34" charset="0"/>
              </a:rPr>
              <a:t>фитболе</a:t>
            </a:r>
            <a:r>
              <a:rPr kumimoji="0" lang="ru-RU" sz="1600" i="0" u="none" strike="noStrike" cap="none" normalizeH="0" baseline="0" dirty="0" smtClean="0">
                <a:ln>
                  <a:noFill/>
                </a:ln>
                <a:solidFill>
                  <a:srgbClr val="000000"/>
                </a:solidFill>
                <a:effectLst/>
                <a:ea typeface="Times New Roman" pitchFamily="18" charset="0"/>
                <a:cs typeface="Arial" pitchFamily="34" charset="0"/>
              </a:rPr>
              <a:t> из различных исходных положений.</a:t>
            </a:r>
            <a:endParaRPr kumimoji="0" lang="ru-RU" sz="140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Бросает маленький мячик или </a:t>
            </a:r>
            <a:r>
              <a:rPr kumimoji="0" lang="ru-RU" sz="1600" b="0" i="0" u="none" strike="noStrike" cap="none" normalizeH="0" baseline="0" dirty="0" err="1" smtClean="0">
                <a:ln>
                  <a:noFill/>
                </a:ln>
                <a:solidFill>
                  <a:srgbClr val="000000"/>
                </a:solidFill>
                <a:effectLst/>
                <a:ea typeface="Times New Roman" pitchFamily="18" charset="0"/>
                <a:cs typeface="Arial" pitchFamily="34" charset="0"/>
              </a:rPr>
              <a:t>смологоловку</a:t>
            </a:r>
            <a:r>
              <a:rPr kumimoji="0" lang="ru-RU" sz="1600" b="0" i="0" u="none" strike="noStrike" cap="none" normalizeH="0" baseline="0" dirty="0" smtClean="0">
                <a:ln>
                  <a:noFill/>
                </a:ln>
                <a:solidFill>
                  <a:srgbClr val="000000"/>
                </a:solidFill>
                <a:effectLst/>
                <a:ea typeface="Times New Roman" pitchFamily="18" charset="0"/>
                <a:cs typeface="Arial" pitchFamily="34" charset="0"/>
              </a:rPr>
              <a:t> рукой на 5—8 м; </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Владеет элементарными навыками здорового образа жизни (соблюдает правила личной гигиены), активен, хорошо ест и спит; </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Имеет представление о башкирской лошади, конном снаряжении, конных скачках, мастях лошадей,  летней и зимней одежде, обуви, наездника.</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национальных праздниках </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понимает смысл пословиц и поговорок о здоровье</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знает башкирских батыров, сказки, эпосы, легенды про них</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умеет играть и организовывать башкирские игры </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знает обрядовые праздники со спортивной направленностью </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знает о здоровом питании башкирского народа</a:t>
            </a:r>
            <a:endParaRPr kumimoji="0" lang="ru-RU" sz="1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0000"/>
                </a:solidFill>
                <a:effectLst/>
                <a:ea typeface="Times New Roman" pitchFamily="18" charset="0"/>
                <a:cs typeface="Arial" pitchFamily="34" charset="0"/>
              </a:rPr>
              <a:t>знает что изготавливают из коровьего молока, кобыльего.</a:t>
            </a:r>
            <a:endParaRPr kumimoji="0" lang="ru-RU" sz="20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1071538" y="928670"/>
            <a:ext cx="6858048"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ea typeface="Calibri" pitchFamily="34" charset="0"/>
                <a:cs typeface="Times New Roman" pitchFamily="18" charset="0"/>
              </a:rPr>
              <a:t>Направления мониторинга</a:t>
            </a:r>
            <a:endParaRPr kumimoji="0" lang="ru-RU" sz="1050" b="1" i="0" u="none" strike="noStrike" cap="none" normalizeH="0" baseline="0" dirty="0" smtClean="0">
              <a:ln>
                <a:noFill/>
              </a:ln>
              <a:solidFill>
                <a:schemeClr val="tx1"/>
              </a:solidFill>
              <a:effectLst/>
              <a:cs typeface="Arial" pitchFamily="34"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ea typeface="Calibri" pitchFamily="34" charset="0"/>
                <a:cs typeface="Times New Roman" pitchFamily="18" charset="0"/>
              </a:rPr>
              <a:t>1 блок «Движение – жизнь» </a:t>
            </a:r>
            <a:r>
              <a:rPr kumimoji="0" lang="ru-RU" sz="2000" b="0" i="0" u="none" strike="noStrike" cap="none" normalizeH="0" baseline="0" dirty="0" smtClean="0">
                <a:ln>
                  <a:noFill/>
                </a:ln>
                <a:solidFill>
                  <a:schemeClr val="tx1"/>
                </a:solidFill>
                <a:effectLst/>
                <a:ea typeface="Calibri" pitchFamily="34" charset="0"/>
                <a:cs typeface="Times New Roman" pitchFamily="18" charset="0"/>
              </a:rPr>
              <a:t>Показатели физической подготовленности – «Северные амуры», челночные скачки на </a:t>
            </a:r>
            <a:r>
              <a:rPr kumimoji="0" lang="ru-RU" sz="2000" b="0" i="0" u="none" strike="noStrike" cap="none" normalizeH="0" baseline="0" dirty="0" err="1" smtClean="0">
                <a:ln>
                  <a:noFill/>
                </a:ln>
                <a:solidFill>
                  <a:schemeClr val="tx1"/>
                </a:solidFill>
                <a:effectLst/>
                <a:ea typeface="Calibri" pitchFamily="34" charset="0"/>
                <a:cs typeface="Times New Roman" pitchFamily="18" charset="0"/>
              </a:rPr>
              <a:t>фитболах</a:t>
            </a:r>
            <a:r>
              <a:rPr kumimoji="0" lang="ru-RU" sz="2000" b="0" i="0" u="none" strike="noStrike" cap="none" normalizeH="0" baseline="0" dirty="0" smtClean="0">
                <a:ln>
                  <a:noFill/>
                </a:ln>
                <a:solidFill>
                  <a:schemeClr val="tx1"/>
                </a:solidFill>
                <a:effectLst/>
                <a:ea typeface="Calibri" pitchFamily="34" charset="0"/>
                <a:cs typeface="Times New Roman" pitchFamily="18" charset="0"/>
              </a:rPr>
              <a:t>, метание биты, стрельба из лука;</a:t>
            </a:r>
            <a:endParaRPr kumimoji="0" lang="ru-RU" sz="1050" b="0" i="0" u="none" strike="noStrike" cap="none" normalizeH="0" baseline="0" dirty="0" smtClean="0">
              <a:ln>
                <a:noFill/>
              </a:ln>
              <a:solidFill>
                <a:schemeClr val="tx1"/>
              </a:solidFill>
              <a:effectLst/>
              <a:cs typeface="Arial" pitchFamily="34"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ea typeface="Calibri" pitchFamily="34" charset="0"/>
                <a:cs typeface="Times New Roman" pitchFamily="18" charset="0"/>
              </a:rPr>
              <a:t>2 блок «Я и мое тело» </a:t>
            </a:r>
            <a:r>
              <a:rPr kumimoji="0" lang="ru-RU" sz="2000" b="0" i="0" u="none" strike="noStrike" cap="none" normalizeH="0" baseline="0" dirty="0" smtClean="0">
                <a:ln>
                  <a:noFill/>
                </a:ln>
                <a:solidFill>
                  <a:schemeClr val="tx1"/>
                </a:solidFill>
                <a:effectLst/>
                <a:ea typeface="Calibri" pitchFamily="34" charset="0"/>
                <a:cs typeface="Times New Roman" pitchFamily="18" charset="0"/>
              </a:rPr>
              <a:t>- Элементарные представления о строении и функциях некоторых органов.</a:t>
            </a:r>
            <a:endParaRPr kumimoji="0" lang="ru-RU" sz="1050" b="0" i="0" u="none" strike="noStrike" cap="none" normalizeH="0" baseline="0" dirty="0" smtClean="0">
              <a:ln>
                <a:noFill/>
              </a:ln>
              <a:solidFill>
                <a:schemeClr val="tx1"/>
              </a:solidFill>
              <a:effectLst/>
              <a:cs typeface="Arial" pitchFamily="34"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ea typeface="Calibri" pitchFamily="34" charset="0"/>
                <a:cs typeface="Times New Roman" pitchFamily="18" charset="0"/>
              </a:rPr>
              <a:t>3 блок «Здоровое питание башкирского народа» </a:t>
            </a:r>
            <a:r>
              <a:rPr kumimoji="0" lang="ru-RU" sz="2000" b="0" i="0" u="none" strike="noStrike" cap="none" normalizeH="0" baseline="0" dirty="0" smtClean="0">
                <a:ln>
                  <a:noFill/>
                </a:ln>
                <a:solidFill>
                  <a:schemeClr val="tx1"/>
                </a:solidFill>
                <a:effectLst/>
                <a:ea typeface="Calibri" pitchFamily="34" charset="0"/>
                <a:cs typeface="Times New Roman" pitchFamily="18" charset="0"/>
              </a:rPr>
              <a:t>- представления о вкусной и полезной пище башкирского народа (названия блюд, способы их приготовления)</a:t>
            </a:r>
            <a:endParaRPr kumimoji="0" lang="ru-RU" sz="1050" b="0" i="0" u="none" strike="noStrike" cap="none" normalizeH="0" baseline="0" dirty="0" smtClean="0">
              <a:ln>
                <a:noFill/>
              </a:ln>
              <a:solidFill>
                <a:schemeClr val="tx1"/>
              </a:solidFill>
              <a:effectLst/>
              <a:cs typeface="Arial" pitchFamily="34"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ea typeface="Calibri" pitchFamily="34" charset="0"/>
                <a:cs typeface="Times New Roman" pitchFamily="18" charset="0"/>
              </a:rPr>
              <a:t>4 блок «Здоровый человек» </a:t>
            </a:r>
            <a:r>
              <a:rPr kumimoji="0" lang="ru-RU" sz="2000" b="0" i="0" u="none" strike="noStrike" cap="none" normalizeH="0" baseline="0" dirty="0" smtClean="0">
                <a:ln>
                  <a:noFill/>
                </a:ln>
                <a:solidFill>
                  <a:schemeClr val="tx1"/>
                </a:solidFill>
                <a:effectLst/>
                <a:ea typeface="Calibri" pitchFamily="34" charset="0"/>
                <a:cs typeface="Times New Roman" pitchFamily="18" charset="0"/>
              </a:rPr>
              <a:t>(пословицы и поговорки о здоровье, легенды м сказки о батырах)</a:t>
            </a:r>
            <a:endParaRPr kumimoji="0" lang="ru-RU" sz="1050" b="0" i="0" u="none" strike="noStrike" cap="none" normalizeH="0" baseline="0" dirty="0" smtClean="0">
              <a:ln>
                <a:noFill/>
              </a:ln>
              <a:solidFill>
                <a:schemeClr val="tx1"/>
              </a:solidFill>
              <a:effectLst/>
              <a:cs typeface="Arial" pitchFamily="34"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ea typeface="Calibri" pitchFamily="34" charset="0"/>
                <a:cs typeface="Times New Roman" pitchFamily="18" charset="0"/>
              </a:rPr>
              <a:t>5 блок «Я живу в Башкортостане» </a:t>
            </a:r>
            <a:r>
              <a:rPr kumimoji="0" lang="ru-RU" sz="2000" b="0" i="0" u="none" strike="noStrike" cap="none" normalizeH="0" baseline="0" dirty="0" smtClean="0">
                <a:ln>
                  <a:noFill/>
                </a:ln>
                <a:solidFill>
                  <a:schemeClr val="tx1"/>
                </a:solidFill>
                <a:effectLst/>
                <a:ea typeface="Calibri" pitchFamily="34" charset="0"/>
                <a:cs typeface="Times New Roman" pitchFamily="18" charset="0"/>
              </a:rPr>
              <a:t>- символика Баймака, Республики Башкортостан, орнаменты, народные промыслы, предметы домашнего быта, национальный костюм, народные традиции, </a:t>
            </a:r>
            <a:r>
              <a:rPr kumimoji="0" lang="ru-RU" sz="2000" b="0" i="0" u="none" strike="noStrike" cap="none" normalizeH="0" baseline="0" dirty="0" err="1" smtClean="0">
                <a:ln>
                  <a:noFill/>
                </a:ln>
                <a:solidFill>
                  <a:schemeClr val="tx1"/>
                </a:solidFill>
                <a:effectLst/>
                <a:ea typeface="Calibri" pitchFamily="34" charset="0"/>
                <a:cs typeface="Times New Roman" pitchFamily="18" charset="0"/>
              </a:rPr>
              <a:t>шежере</a:t>
            </a:r>
            <a:r>
              <a:rPr kumimoji="0" lang="ru-RU" sz="2000" b="0" i="0" u="none" strike="noStrike" cap="none" normalizeH="0" baseline="0" dirty="0" smtClean="0">
                <a:ln>
                  <a:noFill/>
                </a:ln>
                <a:solidFill>
                  <a:schemeClr val="tx1"/>
                </a:solidFill>
                <a:effectLst/>
                <a:ea typeface="Calibri" pitchFamily="34" charset="0"/>
                <a:cs typeface="Times New Roman" pitchFamily="18" charset="0"/>
              </a:rPr>
              <a:t> своей семьи, видные деятели </a:t>
            </a:r>
            <a:r>
              <a:rPr kumimoji="0" lang="ru-RU" sz="2000" b="0" i="0" u="none" strike="noStrike" cap="none" normalizeH="0" baseline="0" dirty="0" err="1" smtClean="0">
                <a:ln>
                  <a:noFill/>
                </a:ln>
                <a:solidFill>
                  <a:schemeClr val="tx1"/>
                </a:solidFill>
                <a:effectLst/>
                <a:ea typeface="Calibri" pitchFamily="34" charset="0"/>
                <a:cs typeface="Times New Roman" pitchFamily="18" charset="0"/>
              </a:rPr>
              <a:t>Баймакского</a:t>
            </a:r>
            <a:r>
              <a:rPr kumimoji="0" lang="ru-RU" sz="2000" b="0" i="0" u="none" strike="noStrike" cap="none" normalizeH="0" baseline="0" dirty="0" smtClean="0">
                <a:ln>
                  <a:noFill/>
                </a:ln>
                <a:solidFill>
                  <a:schemeClr val="tx1"/>
                </a:solidFill>
                <a:effectLst/>
                <a:ea typeface="Calibri" pitchFamily="34" charset="0"/>
                <a:cs typeface="Times New Roman" pitchFamily="18" charset="0"/>
              </a:rPr>
              <a:t> района и Республики Башкортостан, обряды, национальные праздники.</a:t>
            </a:r>
            <a:endParaRPr kumimoji="0" lang="ru-RU" sz="28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9671" y="2852936"/>
            <a:ext cx="6480721" cy="2808312"/>
          </a:xfrm>
        </p:spPr>
        <p:txBody>
          <a:bodyPr>
            <a:normAutofit fontScale="90000"/>
          </a:bodyPr>
          <a:lstStyle/>
          <a:p>
            <a:pPr algn="ctr"/>
            <a:r>
              <a:rPr lang="ru-RU" sz="2200" b="1" dirty="0" smtClean="0">
                <a:solidFill>
                  <a:schemeClr val="tx1"/>
                </a:solidFill>
                <a:latin typeface="Times New Roman" pitchFamily="18" charset="0"/>
                <a:cs typeface="Times New Roman" pitchFamily="18" charset="0"/>
              </a:rPr>
              <a:t/>
            </a:r>
            <a:br>
              <a:rPr lang="ru-RU" sz="2200" b="1" dirty="0" smtClean="0">
                <a:solidFill>
                  <a:schemeClr val="tx1"/>
                </a:solidFill>
                <a:latin typeface="Times New Roman" pitchFamily="18" charset="0"/>
                <a:cs typeface="Times New Roman" pitchFamily="18" charset="0"/>
              </a:rPr>
            </a:br>
            <a:r>
              <a:rPr lang="ru-RU" sz="2400" b="1" dirty="0" smtClean="0">
                <a:solidFill>
                  <a:srgbClr val="FF0000"/>
                </a:solidFill>
                <a:latin typeface="Times New Roman" pitchFamily="18" charset="0"/>
                <a:cs typeface="Times New Roman" pitchFamily="18" charset="0"/>
              </a:rPr>
              <a:t>Авторская программа по физической культуре для дошкольников «</a:t>
            </a:r>
            <a:r>
              <a:rPr lang="ba-RU" sz="2400" b="1" dirty="0" smtClean="0">
                <a:solidFill>
                  <a:srgbClr val="FF0000"/>
                </a:solidFill>
                <a:latin typeface="Times New Roman" pitchFamily="18" charset="0"/>
                <a:cs typeface="Times New Roman" pitchFamily="18" charset="0"/>
              </a:rPr>
              <a:t>Толпар</a:t>
            </a:r>
            <a:r>
              <a:rPr lang="ru-RU" sz="2400" b="1" dirty="0" smtClean="0">
                <a:solidFill>
                  <a:srgbClr val="FF0000"/>
                </a:solidFill>
                <a:latin typeface="Times New Roman" pitchFamily="18" charset="0"/>
                <a:cs typeface="Times New Roman" pitchFamily="18" charset="0"/>
              </a:rPr>
              <a:t>»</a:t>
            </a:r>
            <a:br>
              <a:rPr lang="ru-RU" sz="2400" b="1" dirty="0" smtClean="0">
                <a:solidFill>
                  <a:srgbClr val="FF0000"/>
                </a:solidFill>
                <a:latin typeface="Times New Roman" pitchFamily="18" charset="0"/>
                <a:cs typeface="Times New Roman" pitchFamily="18" charset="0"/>
              </a:rPr>
            </a:br>
            <a:r>
              <a:rPr lang="ru-RU" sz="2400" b="1" dirty="0" smtClean="0">
                <a:solidFill>
                  <a:srgbClr val="FF0000"/>
                </a:solidFill>
                <a:latin typeface="Times New Roman" pitchFamily="18" charset="0"/>
                <a:cs typeface="Times New Roman" pitchFamily="18" charset="0"/>
              </a:rPr>
              <a:t>(приобщение дошкольников к башкирским  народным традициям с элементами верховой езды на </a:t>
            </a:r>
            <a:r>
              <a:rPr lang="ru-RU" sz="2400" b="1" dirty="0" err="1" smtClean="0">
                <a:solidFill>
                  <a:srgbClr val="FF0000"/>
                </a:solidFill>
                <a:latin typeface="Times New Roman" pitchFamily="18" charset="0"/>
                <a:cs typeface="Times New Roman" pitchFamily="18" charset="0"/>
              </a:rPr>
              <a:t>фитболах</a:t>
            </a:r>
            <a:r>
              <a:rPr lang="ru-RU" sz="2400" b="1" dirty="0" smtClean="0">
                <a:solidFill>
                  <a:srgbClr val="FF0000"/>
                </a:solidFill>
                <a:latin typeface="Times New Roman" pitchFamily="18" charset="0"/>
                <a:cs typeface="Times New Roman" pitchFamily="18" charset="0"/>
              </a:rPr>
              <a:t>.</a:t>
            </a:r>
            <a:r>
              <a:rPr lang="ru-RU" sz="2400" b="1" dirty="0" smtClean="0">
                <a:solidFill>
                  <a:schemeClr val="tx1"/>
                </a:solidFill>
                <a:latin typeface="Times New Roman" pitchFamily="18" charset="0"/>
                <a:cs typeface="Times New Roman" pitchFamily="18" charset="0"/>
              </a:rPr>
              <a:t/>
            </a:r>
            <a:br>
              <a:rPr lang="ru-RU" sz="2400" b="1" dirty="0" smtClean="0">
                <a:solidFill>
                  <a:schemeClr val="tx1"/>
                </a:solidFill>
                <a:latin typeface="Times New Roman" pitchFamily="18" charset="0"/>
                <a:cs typeface="Times New Roman" pitchFamily="18" charset="0"/>
              </a:rPr>
            </a:br>
            <a:r>
              <a:rPr lang="ru-RU" sz="2400" b="1" dirty="0" smtClean="0">
                <a:solidFill>
                  <a:schemeClr val="tx1"/>
                </a:solidFill>
                <a:latin typeface="Times New Roman" pitchFamily="18" charset="0"/>
                <a:cs typeface="Times New Roman" pitchFamily="18" charset="0"/>
              </a:rPr>
              <a:t/>
            </a:r>
            <a:br>
              <a:rPr lang="ru-RU" sz="2400" b="1" dirty="0" smtClean="0">
                <a:solidFill>
                  <a:schemeClr val="tx1"/>
                </a:solidFill>
                <a:latin typeface="Times New Roman" pitchFamily="18" charset="0"/>
                <a:cs typeface="Times New Roman" pitchFamily="18" charset="0"/>
              </a:rPr>
            </a:br>
            <a:r>
              <a:rPr lang="ru-RU" sz="1600" dirty="0" smtClean="0">
                <a:solidFill>
                  <a:schemeClr val="tx1"/>
                </a:solidFill>
                <a:latin typeface="Times New Roman" pitchFamily="18" charset="0"/>
                <a:cs typeface="Times New Roman" pitchFamily="18" charset="0"/>
              </a:rPr>
              <a:t>Рецензенты: Абдуллина </a:t>
            </a:r>
            <a:r>
              <a:rPr lang="ru-RU" sz="1600" dirty="0" err="1" smtClean="0">
                <a:solidFill>
                  <a:schemeClr val="tx1"/>
                </a:solidFill>
                <a:latin typeface="Times New Roman" pitchFamily="18" charset="0"/>
                <a:cs typeface="Times New Roman" pitchFamily="18" charset="0"/>
              </a:rPr>
              <a:t>Гузяль</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Анваровна</a:t>
            </a:r>
            <a:r>
              <a:rPr lang="ru-RU" sz="1600" dirty="0" smtClean="0">
                <a:solidFill>
                  <a:schemeClr val="tx1"/>
                </a:solidFill>
                <a:latin typeface="Times New Roman" pitchFamily="18" charset="0"/>
                <a:cs typeface="Times New Roman" pitchFamily="18" charset="0"/>
              </a:rPr>
              <a:t/>
            </a:r>
            <a:br>
              <a:rPr lang="ru-RU" sz="1600" dirty="0" smtClean="0">
                <a:solidFill>
                  <a:schemeClr val="tx1"/>
                </a:solidFill>
                <a:latin typeface="Times New Roman" pitchFamily="18" charset="0"/>
                <a:cs typeface="Times New Roman" pitchFamily="18" charset="0"/>
              </a:rPr>
            </a:br>
            <a:r>
              <a:rPr lang="ru-RU" sz="1600" dirty="0" smtClean="0">
                <a:solidFill>
                  <a:schemeClr val="tx1"/>
                </a:solidFill>
                <a:latin typeface="Times New Roman" pitchFamily="18" charset="0"/>
                <a:cs typeface="Times New Roman" pitchFamily="18" charset="0"/>
              </a:rPr>
              <a:t> </a:t>
            </a:r>
            <a:br>
              <a:rPr lang="ru-RU" sz="1600" dirty="0" smtClean="0">
                <a:solidFill>
                  <a:schemeClr val="tx1"/>
                </a:solidFill>
                <a:latin typeface="Times New Roman" pitchFamily="18" charset="0"/>
                <a:cs typeface="Times New Roman" pitchFamily="18" charset="0"/>
              </a:rPr>
            </a:br>
            <a:r>
              <a:rPr lang="ru-RU" sz="1600" dirty="0" smtClean="0">
                <a:solidFill>
                  <a:schemeClr val="tx1"/>
                </a:solidFill>
                <a:latin typeface="Times New Roman" pitchFamily="18" charset="0"/>
                <a:cs typeface="Times New Roman" pitchFamily="18" charset="0"/>
              </a:rPr>
              <a:t> </a:t>
            </a:r>
            <a:br>
              <a:rPr lang="ru-RU" sz="1600" dirty="0" smtClean="0">
                <a:solidFill>
                  <a:schemeClr val="tx1"/>
                </a:solidFill>
                <a:latin typeface="Times New Roman" pitchFamily="18" charset="0"/>
                <a:cs typeface="Times New Roman" pitchFamily="18" charset="0"/>
              </a:rPr>
            </a:br>
            <a:r>
              <a:rPr lang="ru-RU" sz="1600" dirty="0" smtClean="0">
                <a:solidFill>
                  <a:schemeClr val="tx1"/>
                </a:solidFill>
                <a:latin typeface="Times New Roman" pitchFamily="18" charset="0"/>
                <a:cs typeface="Times New Roman" pitchFamily="18" charset="0"/>
              </a:rPr>
              <a:t>Город Уфа</a:t>
            </a:r>
            <a:endParaRPr lang="ru-RU" dirty="0"/>
          </a:p>
        </p:txBody>
      </p:sp>
      <p:sp>
        <p:nvSpPr>
          <p:cNvPr id="3" name="Текст 2"/>
          <p:cNvSpPr>
            <a:spLocks noGrp="1"/>
          </p:cNvSpPr>
          <p:nvPr>
            <p:ph type="body" idx="1"/>
          </p:nvPr>
        </p:nvSpPr>
        <p:spPr>
          <a:xfrm>
            <a:off x="785786" y="785794"/>
            <a:ext cx="7772400" cy="1635093"/>
          </a:xfrm>
        </p:spPr>
        <p:txBody>
          <a:bodyPr>
            <a:normAutofit fontScale="70000" lnSpcReduction="20000"/>
          </a:bodyPr>
          <a:lstStyle/>
          <a:p>
            <a:pPr algn="ctr"/>
            <a:r>
              <a:rPr lang="ru-RU" dirty="0" smtClean="0">
                <a:solidFill>
                  <a:schemeClr val="tx1"/>
                </a:solidFill>
                <a:latin typeface="Times New Roman" pitchFamily="18" charset="0"/>
                <a:cs typeface="Times New Roman" pitchFamily="18" charset="0"/>
              </a:rPr>
              <a:t>Муниципальное автономное дошкольное образовательное учреждение детский сад «Толпар» г. Баймак муниципального района </a:t>
            </a:r>
            <a:r>
              <a:rPr lang="ru-RU" dirty="0" err="1" smtClean="0">
                <a:solidFill>
                  <a:schemeClr val="tx1"/>
                </a:solidFill>
                <a:latin typeface="Times New Roman" pitchFamily="18" charset="0"/>
                <a:cs typeface="Times New Roman" pitchFamily="18" charset="0"/>
              </a:rPr>
              <a:t>Баймакский</a:t>
            </a:r>
            <a:r>
              <a:rPr lang="ru-RU" dirty="0" smtClean="0">
                <a:solidFill>
                  <a:schemeClr val="tx1"/>
                </a:solidFill>
                <a:latin typeface="Times New Roman" pitchFamily="18" charset="0"/>
                <a:cs typeface="Times New Roman" pitchFamily="18" charset="0"/>
              </a:rPr>
              <a:t> район Республики Башкортостан</a:t>
            </a:r>
          </a:p>
          <a:p>
            <a:pPr algn="ctr"/>
            <a:endParaRPr lang="ru-RU" sz="2100" dirty="0">
              <a:solidFill>
                <a:schemeClr val="tx1"/>
              </a:solidFill>
              <a:cs typeface="Times New Roman" pitchFamily="18" charset="0"/>
            </a:endParaRPr>
          </a:p>
          <a:p>
            <a:pPr algn="r"/>
            <a:endParaRPr lang="ru-RU" sz="2100" dirty="0" smtClean="0">
              <a:solidFill>
                <a:schemeClr val="tx1"/>
              </a:solidFill>
              <a:ea typeface="Times New Roman" panose="02020603050405020304" pitchFamily="18" charset="0"/>
              <a:cs typeface="Times New Roman" panose="02020603050405020304" pitchFamily="18" charset="0"/>
            </a:endParaRPr>
          </a:p>
          <a:p>
            <a:pPr algn="r"/>
            <a:endParaRPr lang="ru-RU" sz="2100" dirty="0">
              <a:solidFill>
                <a:schemeClr val="tx1"/>
              </a:solidFill>
              <a:ea typeface="Times New Roman" panose="02020603050405020304" pitchFamily="18" charset="0"/>
              <a:cs typeface="Times New Roman" panose="02020603050405020304" pitchFamily="18" charset="0"/>
            </a:endParaRPr>
          </a:p>
          <a:p>
            <a:pPr algn="r"/>
            <a:r>
              <a:rPr lang="ru-RU" sz="2100" dirty="0" smtClean="0">
                <a:solidFill>
                  <a:schemeClr val="tx1"/>
                </a:solidFill>
                <a:ea typeface="Times New Roman" panose="02020603050405020304" pitchFamily="18" charset="0"/>
                <a:cs typeface="Times New Roman" panose="02020603050405020304" pitchFamily="18" charset="0"/>
              </a:rPr>
              <a:t>Нафикова </a:t>
            </a:r>
            <a:r>
              <a:rPr lang="ru-RU" sz="2100" dirty="0">
                <a:solidFill>
                  <a:schemeClr val="tx1"/>
                </a:solidFill>
                <a:ea typeface="Times New Roman" panose="02020603050405020304" pitchFamily="18" charset="0"/>
                <a:cs typeface="Times New Roman" panose="02020603050405020304" pitchFamily="18" charset="0"/>
              </a:rPr>
              <a:t>З.Г., Ситдикова М.З.,  </a:t>
            </a:r>
            <a:r>
              <a:rPr lang="ru-RU" sz="2100" dirty="0" err="1">
                <a:solidFill>
                  <a:schemeClr val="tx1"/>
                </a:solidFill>
                <a:ea typeface="Times New Roman" panose="02020603050405020304" pitchFamily="18" charset="0"/>
                <a:cs typeface="Times New Roman" panose="02020603050405020304" pitchFamily="18" charset="0"/>
              </a:rPr>
              <a:t>Мухаметкулова</a:t>
            </a:r>
            <a:r>
              <a:rPr lang="ru-RU" sz="2100" dirty="0">
                <a:solidFill>
                  <a:schemeClr val="tx1"/>
                </a:solidFill>
                <a:ea typeface="Times New Roman" panose="02020603050405020304" pitchFamily="18" charset="0"/>
                <a:cs typeface="Times New Roman" panose="02020603050405020304" pitchFamily="18" charset="0"/>
              </a:rPr>
              <a:t> З.Р.  </a:t>
            </a:r>
            <a:endParaRPr lang="ru-RU" sz="2100" dirty="0" smtClean="0">
              <a:solidFill>
                <a:schemeClr val="tx1"/>
              </a:solidFill>
              <a:ea typeface="Times New Roman" panose="02020603050405020304" pitchFamily="18" charset="0"/>
              <a:cs typeface="Times New Roman" panose="02020603050405020304" pitchFamily="18" charset="0"/>
            </a:endParaRPr>
          </a:p>
          <a:p>
            <a:pPr algn="r"/>
            <a:r>
              <a:rPr lang="ru-RU" sz="2100" dirty="0" smtClean="0">
                <a:solidFill>
                  <a:srgbClr val="000000"/>
                </a:solidFill>
                <a:ea typeface="Times New Roman" panose="02020603050405020304" pitchFamily="18" charset="0"/>
                <a:cs typeface="Times New Roman" panose="02020603050405020304" pitchFamily="18" charset="0"/>
              </a:rPr>
              <a:t>Башкирские </a:t>
            </a:r>
            <a:r>
              <a:rPr lang="ru-RU" sz="2100" dirty="0">
                <a:solidFill>
                  <a:srgbClr val="000000"/>
                </a:solidFill>
                <a:ea typeface="Times New Roman" panose="02020603050405020304" pitchFamily="18" charset="0"/>
                <a:cs typeface="Times New Roman" panose="02020603050405020304" pitchFamily="18" charset="0"/>
              </a:rPr>
              <a:t>народные традиции в физическом воспитании детей дошкольного возраста. Программа «</a:t>
            </a:r>
            <a:r>
              <a:rPr lang="ru-RU" sz="2100" dirty="0" err="1">
                <a:solidFill>
                  <a:srgbClr val="000000"/>
                </a:solidFill>
                <a:ea typeface="Times New Roman" panose="02020603050405020304" pitchFamily="18" charset="0"/>
                <a:cs typeface="Times New Roman" panose="02020603050405020304" pitchFamily="18" charset="0"/>
              </a:rPr>
              <a:t>Толпар</a:t>
            </a:r>
            <a:r>
              <a:rPr lang="ru-RU" sz="2100" dirty="0">
                <a:solidFill>
                  <a:srgbClr val="000000"/>
                </a:solidFill>
                <a:ea typeface="Times New Roman" panose="02020603050405020304" pitchFamily="18" charset="0"/>
                <a:cs typeface="Times New Roman" panose="02020603050405020304" pitchFamily="18" charset="0"/>
              </a:rPr>
              <a:t>» и методические рекомендации: – Уфа,  издательство, </a:t>
            </a:r>
            <a:r>
              <a:rPr lang="ru-RU" sz="2100" dirty="0" smtClean="0">
                <a:solidFill>
                  <a:srgbClr val="000000"/>
                </a:solidFill>
                <a:ea typeface="Times New Roman" panose="02020603050405020304" pitchFamily="18" charset="0"/>
                <a:cs typeface="Times New Roman" panose="02020603050405020304" pitchFamily="18" charset="0"/>
              </a:rPr>
              <a:t>2021</a:t>
            </a:r>
            <a:r>
              <a:rPr lang="ru-RU" sz="2100" dirty="0">
                <a:solidFill>
                  <a:srgbClr val="000000"/>
                </a:solidFill>
                <a:ea typeface="Times New Roman" panose="02020603050405020304" pitchFamily="18" charset="0"/>
                <a:cs typeface="Times New Roman" panose="02020603050405020304" pitchFamily="18" charset="0"/>
              </a:rPr>
              <a:t>.</a:t>
            </a:r>
            <a:endParaRPr lang="ru-RU" sz="2100"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025" name="Picture 1"/>
          <p:cNvPicPr>
            <a:picLocks noChangeAspect="1" noChangeArrowheads="1"/>
          </p:cNvPicPr>
          <p:nvPr/>
        </p:nvPicPr>
        <p:blipFill>
          <a:blip r:embed="rId2" cstate="print"/>
          <a:srcRect/>
          <a:stretch>
            <a:fillRect/>
          </a:stretch>
        </p:blipFill>
        <p:spPr bwMode="auto">
          <a:xfrm>
            <a:off x="714348" y="2571744"/>
            <a:ext cx="3856026" cy="2253059"/>
          </a:xfrm>
          <a:prstGeom prst="rect">
            <a:avLst/>
          </a:prstGeom>
          <a:noFill/>
        </p:spPr>
      </p:pic>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027" name="Picture 3"/>
          <p:cNvPicPr>
            <a:picLocks noChangeAspect="1" noChangeArrowheads="1"/>
          </p:cNvPicPr>
          <p:nvPr/>
        </p:nvPicPr>
        <p:blipFill>
          <a:blip r:embed="rId3" cstate="print"/>
          <a:srcRect/>
          <a:stretch>
            <a:fillRect/>
          </a:stretch>
        </p:blipFill>
        <p:spPr bwMode="auto">
          <a:xfrm>
            <a:off x="4714876" y="2428868"/>
            <a:ext cx="4034694" cy="2357454"/>
          </a:xfrm>
          <a:prstGeom prst="rect">
            <a:avLst/>
          </a:prstGeom>
          <a:noFill/>
        </p:spPr>
      </p:pic>
      <p:sp>
        <p:nvSpPr>
          <p:cNvPr id="3073" name="Rectangle 1"/>
          <p:cNvSpPr>
            <a:spLocks noChangeArrowheads="1"/>
          </p:cNvSpPr>
          <p:nvPr/>
        </p:nvSpPr>
        <p:spPr bwMode="auto">
          <a:xfrm>
            <a:off x="1071538" y="901281"/>
            <a:ext cx="771527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3975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Мониторинг результатов диагностики этнокультурного развития  воспитанников</a:t>
            </a:r>
            <a:endParaRPr kumimoji="0" lang="ru-RU" sz="20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857224" y="1214422"/>
            <a:ext cx="71438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ea typeface="Calibri" pitchFamily="34" charset="0"/>
                <a:cs typeface="Times New Roman" pitchFamily="18" charset="0"/>
              </a:rPr>
              <a:t>В процессе апробации программ нами  была обогащена двигательная среда дошкольной организации. Изготовлены  атрибуты к подвижным</a:t>
            </a:r>
            <a:r>
              <a:rPr kumimoji="0" lang="ru-RU" sz="2000" b="0" i="0" u="none" strike="noStrike" cap="none" normalizeH="0" dirty="0" smtClean="0">
                <a:ln>
                  <a:noFill/>
                </a:ln>
                <a:solidFill>
                  <a:srgbClr val="000000"/>
                </a:solidFill>
                <a:effectLst/>
                <a:ea typeface="Calibri" pitchFamily="34" charset="0"/>
                <a:cs typeface="Times New Roman" pitchFamily="18" charset="0"/>
              </a:rPr>
              <a:t> играм</a:t>
            </a:r>
            <a:r>
              <a:rPr kumimoji="0" lang="ru-RU" sz="2000" b="0" i="0" u="none" strike="noStrike" cap="none" normalizeH="0" baseline="0" dirty="0" smtClean="0">
                <a:ln>
                  <a:noFill/>
                </a:ln>
                <a:solidFill>
                  <a:srgbClr val="000000"/>
                </a:solidFill>
                <a:effectLst/>
                <a:ea typeface="Calibri" pitchFamily="34" charset="0"/>
                <a:cs typeface="Times New Roman" pitchFamily="18" charset="0"/>
              </a:rPr>
              <a:t>, </a:t>
            </a:r>
            <a:r>
              <a:rPr kumimoji="0" lang="ru-RU" sz="2000" b="0" i="0" u="none" strike="noStrike" cap="none" normalizeH="0" baseline="0" dirty="0" err="1" smtClean="0">
                <a:ln>
                  <a:noFill/>
                </a:ln>
                <a:solidFill>
                  <a:srgbClr val="000000"/>
                </a:solidFill>
                <a:effectLst/>
                <a:ea typeface="Calibri" pitchFamily="34" charset="0"/>
                <a:cs typeface="Times New Roman" pitchFamily="18" charset="0"/>
              </a:rPr>
              <a:t>смологоловки</a:t>
            </a:r>
            <a:r>
              <a:rPr kumimoji="0" lang="ru-RU" sz="2000" b="0" i="0" u="none" strike="noStrike" cap="none" normalizeH="0" baseline="0" dirty="0" smtClean="0">
                <a:ln>
                  <a:noFill/>
                </a:ln>
                <a:solidFill>
                  <a:srgbClr val="000000"/>
                </a:solidFill>
                <a:effectLst/>
                <a:ea typeface="Calibri" pitchFamily="34" charset="0"/>
                <a:cs typeface="Times New Roman" pitchFamily="18" charset="0"/>
              </a:rPr>
              <a:t>, мишени, кнуты, </a:t>
            </a:r>
            <a:r>
              <a:rPr kumimoji="0" lang="ru-RU" sz="2000" b="0" i="0" u="none" strike="noStrike" cap="none" normalizeH="0" baseline="0" dirty="0" err="1" smtClean="0">
                <a:ln>
                  <a:noFill/>
                </a:ln>
                <a:solidFill>
                  <a:srgbClr val="000000"/>
                </a:solidFill>
                <a:effectLst/>
                <a:ea typeface="Calibri" pitchFamily="34" charset="0"/>
                <a:cs typeface="Times New Roman" pitchFamily="18" charset="0"/>
              </a:rPr>
              <a:t>лошадки,к</a:t>
            </a:r>
            <a:r>
              <a:rPr kumimoji="0" lang="ru-RU" sz="2000" b="0" i="0" u="none" strike="noStrike" cap="none" normalizeH="0" dirty="0" smtClean="0">
                <a:ln>
                  <a:noFill/>
                </a:ln>
                <a:solidFill>
                  <a:srgbClr val="000000"/>
                </a:solidFill>
                <a:effectLst/>
                <a:ea typeface="Calibri" pitchFamily="34" charset="0"/>
                <a:cs typeface="Times New Roman" pitchFamily="18" charset="0"/>
              </a:rPr>
              <a:t> спортивной игре </a:t>
            </a:r>
            <a:r>
              <a:rPr kumimoji="0" lang="ru-RU" sz="2000" b="0" i="0" u="none" strike="noStrike" cap="none" normalizeH="0" dirty="0" err="1" smtClean="0">
                <a:ln>
                  <a:noFill/>
                </a:ln>
                <a:solidFill>
                  <a:srgbClr val="000000"/>
                </a:solidFill>
                <a:effectLst/>
                <a:ea typeface="Calibri" pitchFamily="34" charset="0"/>
                <a:cs typeface="Times New Roman" pitchFamily="18" charset="0"/>
              </a:rPr>
              <a:t>Ылак</a:t>
            </a:r>
            <a:r>
              <a:rPr lang="ru-RU" sz="2000" dirty="0" smtClean="0">
                <a:solidFill>
                  <a:srgbClr val="000000"/>
                </a:solidFill>
                <a:ea typeface="Calibri" pitchFamily="34" charset="0"/>
                <a:cs typeface="Times New Roman" pitchFamily="18" charset="0"/>
              </a:rPr>
              <a:t>: казан, накидки, подушки, флаги команд «</a:t>
            </a:r>
            <a:r>
              <a:rPr lang="ru-RU" sz="2000" dirty="0" err="1" smtClean="0">
                <a:solidFill>
                  <a:srgbClr val="000000"/>
                </a:solidFill>
                <a:ea typeface="Calibri" pitchFamily="34" charset="0"/>
                <a:cs typeface="Times New Roman" pitchFamily="18" charset="0"/>
              </a:rPr>
              <a:t>Акбузат</a:t>
            </a:r>
            <a:r>
              <a:rPr lang="ru-RU" sz="2000" dirty="0" smtClean="0">
                <a:solidFill>
                  <a:srgbClr val="000000"/>
                </a:solidFill>
                <a:ea typeface="Calibri" pitchFamily="34" charset="0"/>
                <a:cs typeface="Times New Roman" pitchFamily="18" charset="0"/>
              </a:rPr>
              <a:t>», «Толпар».</a:t>
            </a:r>
            <a:endParaRPr kumimoji="0" lang="ru-RU" sz="20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ea typeface="Calibri" pitchFamily="34" charset="0"/>
                <a:cs typeface="Times New Roman" pitchFamily="18" charset="0"/>
              </a:rPr>
              <a:t>Для развития двигательной деятельности детей нами была подобрана и составлена картотека народных игр, пословиц и поговорок. Педагоги творчески используют их не только на занятиях по физической культуре, но и в образовательной деятельности в процессе режимных моментов. </a:t>
            </a:r>
          </a:p>
          <a:p>
            <a:pPr lvl="0" algn="just" eaLnBrk="0" fontAlgn="base" hangingPunct="0">
              <a:spcBef>
                <a:spcPct val="0"/>
              </a:spcBef>
              <a:spcAft>
                <a:spcPct val="0"/>
              </a:spcAft>
            </a:pPr>
            <a:r>
              <a:rPr lang="ru-RU" sz="2000" dirty="0" smtClean="0"/>
              <a:t>В целях установления  сотрудничества с семьями воспитанников был организован   родительский клуб «С</a:t>
            </a:r>
            <a:r>
              <a:rPr lang="ba-RU" sz="2000" dirty="0" smtClean="0"/>
              <a:t>әләмәт ғаилә</a:t>
            </a:r>
            <a:r>
              <a:rPr lang="ru-RU" sz="2000" dirty="0" smtClean="0"/>
              <a:t>». Были организованы спортивные праздники «Мой Башкортостан», «На лыжню всей семьей», «Турпоход в парк», Экскурсия ипподром </a:t>
            </a:r>
            <a:r>
              <a:rPr lang="ru-RU" sz="2000" dirty="0" err="1" smtClean="0"/>
              <a:t>Акъял</a:t>
            </a:r>
            <a:r>
              <a:rPr lang="ru-RU" sz="2000" dirty="0" smtClean="0"/>
              <a:t>, с. </a:t>
            </a:r>
            <a:r>
              <a:rPr lang="ru-RU" sz="2000" dirty="0" err="1" smtClean="0"/>
              <a:t>Куянтаево</a:t>
            </a:r>
            <a:r>
              <a:rPr lang="ru-RU" sz="2000" dirty="0" smtClean="0"/>
              <a:t>.</a:t>
            </a:r>
            <a:endParaRPr kumimoji="0" lang="ru-RU" sz="20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cstate="print"/>
          <a:stretch>
            <a:fillRect/>
          </a:stretch>
        </p:blipFill>
        <p:spPr>
          <a:xfrm>
            <a:off x="428596" y="928670"/>
            <a:ext cx="8394607" cy="4824536"/>
          </a:xfrm>
          <a:prstGeom prst="rect">
            <a:avLst/>
          </a:prstGeom>
        </p:spPr>
      </p:pic>
    </p:spTree>
    <p:extLst>
      <p:ext uri="{BB962C8B-B14F-4D97-AF65-F5344CB8AC3E}">
        <p14:creationId xmlns="" xmlns:p14="http://schemas.microsoft.com/office/powerpoint/2010/main" val="965311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692697"/>
            <a:ext cx="8064896" cy="4671151"/>
          </a:xfrm>
          <a:prstGeom prst="rect">
            <a:avLst/>
          </a:prstGeom>
        </p:spPr>
        <p:txBody>
          <a:bodyPr wrap="square">
            <a:spAutoFit/>
          </a:bodyPr>
          <a:lstStyle/>
          <a:p>
            <a:pPr algn="just">
              <a:lnSpc>
                <a:spcPct val="115000"/>
              </a:lnSpc>
              <a:spcAft>
                <a:spcPts val="0"/>
              </a:spcAft>
            </a:pPr>
            <a:r>
              <a:rPr lang="ru-RU" sz="2000" dirty="0">
                <a:ea typeface="Calibri" panose="020F0502020204030204" pitchFamily="34" charset="0"/>
                <a:cs typeface="Times New Roman" panose="02020603050405020304" pitchFamily="18" charset="0"/>
              </a:rPr>
              <a:t>Сегодня в век гиподинамии, мы все чаще обращаемся к опыту наших предков, чтобы воспитать здоровых, гармонично развитых граждан страны, которые вобрали бы в себя общечеловеческие ценности, знали и чтили обычаи,  традиции своего народа. Прежде всего,  в осмысленном восприятии значения ценностей здорового образа жизни, приобщаясь к опыту предков по сохранению и укреплению своего здоровья, приобретая умения и навыки вести здоровый образ жизни. Для осуществления этих пожеланий и идей нам помогает уникальная терапия</a:t>
            </a:r>
            <a:r>
              <a:rPr lang="ru-RU" sz="2000" dirty="0">
                <a:ea typeface="Times New Roman" panose="02020603050405020304" pitchFamily="18" charset="0"/>
                <a:cs typeface="Times New Roman" panose="02020603050405020304" pitchFamily="18" charset="0"/>
              </a:rPr>
              <a:t>, которую мы испытываем при верховой езде на лошади, которые мы получили в дар от своих предков. Езда на лошади — это не только получение эмоционального настроя, радости, единения с животным, это и сильнейшее по эффективности средство реабилитации при ряде тяжелейших заболеваний.</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6784464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764705"/>
            <a:ext cx="7776864" cy="5162247"/>
          </a:xfrm>
          <a:prstGeom prst="rect">
            <a:avLst/>
          </a:prstGeom>
        </p:spPr>
        <p:txBody>
          <a:bodyPr wrap="square">
            <a:spAutoFit/>
          </a:bodyPr>
          <a:lstStyle/>
          <a:p>
            <a:pPr algn="ctr" fontAlgn="base">
              <a:lnSpc>
                <a:spcPct val="115000"/>
              </a:lnSpc>
              <a:spcAft>
                <a:spcPts val="0"/>
              </a:spcAft>
            </a:pPr>
            <a:r>
              <a:rPr lang="ru-RU" sz="2400" dirty="0">
                <a:ea typeface="Times New Roman" panose="02020603050405020304" pitchFamily="18" charset="0"/>
                <a:cs typeface="Times New Roman" panose="02020603050405020304" pitchFamily="18" charset="0"/>
              </a:rPr>
              <a:t>Общаясь с лошадью, ребенок не только начинает значительно лучше ходить, говорить, выполнять ранее сложные для него действия, но и расширяет границы своего мира. Приобретает новый опыт общения. Получает огромный положительный заряд, делающий его жизнь более полноценной, яркой, насыщенной.</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1000"/>
              </a:spcAft>
            </a:pPr>
            <a:r>
              <a:rPr lang="ru-RU" sz="2400" dirty="0">
                <a:ea typeface="Times New Roman" panose="02020603050405020304" pitchFamily="18" charset="0"/>
                <a:cs typeface="Times New Roman" panose="02020603050405020304" pitchFamily="18" charset="0"/>
              </a:rPr>
              <a:t>В рамках инновационной площадки по теме: </a:t>
            </a:r>
            <a:r>
              <a:rPr lang="ru-RU" sz="2400" b="1" dirty="0">
                <a:ea typeface="Times New Roman" panose="02020603050405020304" pitchFamily="18" charset="0"/>
                <a:cs typeface="Times New Roman" panose="02020603050405020304" pitchFamily="18" charset="0"/>
              </a:rPr>
              <a:t>«</a:t>
            </a:r>
            <a:r>
              <a:rPr lang="ru-RU" sz="2400" b="1" dirty="0">
                <a:ea typeface="Calibri" panose="020F0502020204030204" pitchFamily="34" charset="0"/>
                <a:cs typeface="Times New Roman" panose="02020603050405020304" pitchFamily="18" charset="0"/>
              </a:rPr>
              <a:t>Башкирские народные традиции как средство формирования здорового образа жизни у дошкольников»</a:t>
            </a:r>
            <a:r>
              <a:rPr lang="ru-RU" sz="2400" dirty="0">
                <a:ea typeface="Calibri" panose="020F0502020204030204" pitchFamily="34" charset="0"/>
                <a:cs typeface="Times New Roman" panose="02020603050405020304" pitchFamily="18" charset="0"/>
              </a:rPr>
              <a:t> мы решили исследовать те аспекты, которые влияют на физическое и </a:t>
            </a:r>
            <a:r>
              <a:rPr lang="ru-RU" sz="2400" dirty="0" smtClean="0">
                <a:ea typeface="Calibri" panose="020F0502020204030204" pitchFamily="34" charset="0"/>
                <a:cs typeface="Times New Roman" panose="02020603050405020304" pitchFamily="18" charset="0"/>
              </a:rPr>
              <a:t>психоэмоциональное развитие </a:t>
            </a:r>
            <a:r>
              <a:rPr lang="ru-RU" sz="2400" dirty="0">
                <a:ea typeface="Calibri" panose="020F0502020204030204" pitchFamily="34" charset="0"/>
                <a:cs typeface="Times New Roman" panose="02020603050405020304" pitchFamily="18" charset="0"/>
              </a:rPr>
              <a:t>детей при верховой езде на лошади. </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8922717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692696"/>
            <a:ext cx="7992888" cy="4893647"/>
          </a:xfrm>
          <a:prstGeom prst="rect">
            <a:avLst/>
          </a:prstGeom>
        </p:spPr>
        <p:txBody>
          <a:bodyPr wrap="square">
            <a:spAutoFit/>
          </a:bodyPr>
          <a:lstStyle/>
          <a:p>
            <a:pPr algn="ctr"/>
            <a:r>
              <a:rPr lang="ru-RU" sz="2400" dirty="0">
                <a:ea typeface="Times New Roman" panose="02020603050405020304" pitchFamily="18" charset="0"/>
              </a:rPr>
              <a:t>Эффект от упражнений сидя на </a:t>
            </a:r>
            <a:r>
              <a:rPr lang="ru-RU" sz="2400" dirty="0" err="1">
                <a:ea typeface="Times New Roman" panose="02020603050405020304" pitchFamily="18" charset="0"/>
              </a:rPr>
              <a:t>фитболах</a:t>
            </a:r>
            <a:r>
              <a:rPr lang="ru-RU" sz="2400" dirty="0">
                <a:ea typeface="Times New Roman" panose="02020603050405020304" pitchFamily="18" charset="0"/>
              </a:rPr>
              <a:t> </a:t>
            </a:r>
            <a:r>
              <a:rPr lang="ru-RU" sz="2400" dirty="0" smtClean="0">
                <a:ea typeface="Times New Roman" panose="02020603050405020304" pitchFamily="18" charset="0"/>
              </a:rPr>
              <a:t>по </a:t>
            </a:r>
            <a:r>
              <a:rPr lang="ru-RU" sz="2400" dirty="0" smtClean="0">
                <a:solidFill>
                  <a:srgbClr val="111111"/>
                </a:solidFill>
                <a:ea typeface="Times New Roman" panose="02020603050405020304" pitchFamily="18" charset="0"/>
              </a:rPr>
              <a:t>своему </a:t>
            </a:r>
            <a:r>
              <a:rPr lang="ru-RU" sz="2400" dirty="0">
                <a:solidFill>
                  <a:srgbClr val="111111"/>
                </a:solidFill>
                <a:ea typeface="Times New Roman" panose="02020603050405020304" pitchFamily="18" charset="0"/>
              </a:rPr>
              <a:t>физиологическому воздействию </a:t>
            </a:r>
            <a:r>
              <a:rPr lang="ru-RU" sz="2400" dirty="0" smtClean="0">
                <a:ea typeface="Times New Roman" panose="02020603050405020304" pitchFamily="18" charset="0"/>
              </a:rPr>
              <a:t>схож </a:t>
            </a:r>
            <a:r>
              <a:rPr lang="ru-RU" sz="2400" dirty="0">
                <a:ea typeface="Times New Roman" panose="02020603050405020304" pitchFamily="18" charset="0"/>
              </a:rPr>
              <a:t>с верховой ездой</a:t>
            </a:r>
            <a:r>
              <a:rPr lang="ru-RU" sz="2400" dirty="0">
                <a:ea typeface="Calibri" panose="020F0502020204030204" pitchFamily="34" charset="0"/>
              </a:rPr>
              <a:t>. За счет вибрации при выполнении упражнений и амортизационной функции мяча улучшаются обмен веществ, кровообращение и </a:t>
            </a:r>
            <a:r>
              <a:rPr lang="ru-RU" sz="2400" dirty="0" err="1">
                <a:ea typeface="Calibri" panose="020F0502020204030204" pitchFamily="34" charset="0"/>
              </a:rPr>
              <a:t>микродинамика</a:t>
            </a:r>
            <a:r>
              <a:rPr lang="ru-RU" sz="2400" dirty="0">
                <a:ea typeface="Calibri" panose="020F0502020204030204" pitchFamily="34" charset="0"/>
              </a:rPr>
              <a:t> в межпозвонковых дисках и внутренних органах, что способствует разгрузке позвоночного столба, мобилизации различных его отделов, коррекции лордозов и кифозов. Упражнения на </a:t>
            </a:r>
            <a:r>
              <a:rPr lang="ru-RU" sz="2400" dirty="0" err="1">
                <a:ea typeface="Calibri" panose="020F0502020204030204" pitchFamily="34" charset="0"/>
              </a:rPr>
              <a:t>фитболах</a:t>
            </a:r>
            <a:r>
              <a:rPr lang="ru-RU" sz="2400" dirty="0">
                <a:ea typeface="Calibri" panose="020F0502020204030204" pitchFamily="34" charset="0"/>
              </a:rPr>
              <a:t> тренируют вестибулярный аппарат, развивают координацию движений и функцию равновесия, оказывают стимулирующее влияние на обмен веществ организма, активизируют моторно-висцеральные рефлексы. </a:t>
            </a:r>
            <a:endParaRPr lang="ru-RU" sz="3200" dirty="0"/>
          </a:p>
        </p:txBody>
      </p:sp>
    </p:spTree>
    <p:extLst>
      <p:ext uri="{BB962C8B-B14F-4D97-AF65-F5344CB8AC3E}">
        <p14:creationId xmlns="" xmlns:p14="http://schemas.microsoft.com/office/powerpoint/2010/main" val="7670569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077072"/>
            <a:ext cx="8183880" cy="1957968"/>
          </a:xfrm>
        </p:spPr>
        <p:txBody>
          <a:bodyPr>
            <a:noAutofit/>
          </a:bodyPr>
          <a:lstStyle/>
          <a:p>
            <a:pPr algn="ctr"/>
            <a:r>
              <a:rPr lang="ru-RU" sz="2400" dirty="0" smtClean="0">
                <a:solidFill>
                  <a:schemeClr val="tx1"/>
                </a:solidFill>
                <a:effectLst>
                  <a:outerShdw blurRad="38100" dist="38100" dir="2700000" algn="tl">
                    <a:srgbClr val="000000">
                      <a:alpha val="43137"/>
                    </a:srgbClr>
                  </a:outerShdw>
                </a:effectLst>
                <a:latin typeface="+mn-lt"/>
              </a:rPr>
              <a:t/>
            </a:r>
            <a:br>
              <a:rPr lang="ru-RU" sz="2400" dirty="0" smtClean="0">
                <a:solidFill>
                  <a:schemeClr val="tx1"/>
                </a:solidFill>
                <a:effectLst>
                  <a:outerShdw blurRad="38100" dist="38100" dir="2700000" algn="tl">
                    <a:srgbClr val="000000">
                      <a:alpha val="43137"/>
                    </a:srgbClr>
                  </a:outerShdw>
                </a:effectLst>
                <a:latin typeface="+mn-lt"/>
              </a:rPr>
            </a:br>
            <a:r>
              <a:rPr lang="ru-RU" sz="2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Мяч –  </a:t>
            </a:r>
            <a:r>
              <a:rPr lang="ru-RU" sz="2400" dirty="0" err="1">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фитбол</a:t>
            </a:r>
            <a:r>
              <a:rPr lang="ru-RU" sz="2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(от англ. </a:t>
            </a:r>
            <a:r>
              <a:rPr lang="ru-RU" sz="2400" dirty="0" err="1">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Fitball</a:t>
            </a:r>
            <a:r>
              <a:rPr lang="ru-RU" sz="2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lang="ru-RU" sz="2400" dirty="0" err="1">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fit</a:t>
            </a:r>
            <a:r>
              <a:rPr lang="ru-RU" sz="2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  оздоровление, </a:t>
            </a:r>
            <a:r>
              <a:rPr lang="ru-RU" sz="2400" dirty="0" err="1">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ball</a:t>
            </a:r>
            <a:r>
              <a:rPr lang="ru-RU" sz="2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мяч) –  это большой мяч диаметром от 45см – 95см</a:t>
            </a:r>
            <a:r>
              <a:rPr lang="ru-RU" sz="2400" dirty="0" smtClean="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t>
            </a:r>
            <a:br>
              <a:rPr lang="ru-RU" sz="2400" dirty="0" smtClean="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br>
            <a:r>
              <a:rPr lang="ru-RU" sz="2400" dirty="0" smtClean="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lang="ru-RU" sz="2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Мяч по своим свойствам многофункционален и поэтому может использоваться в комплексах упражнений как предмет, тренажер или опора. </a:t>
            </a:r>
            <a:r>
              <a:rPr lang="ru-RU" sz="2400" dirty="0" smtClean="0">
                <a:solidFill>
                  <a:schemeClr val="tx1"/>
                </a:solidFill>
                <a:effectLst>
                  <a:outerShdw blurRad="38100" dist="38100" dir="2700000" algn="tl">
                    <a:srgbClr val="000000">
                      <a:alpha val="43137"/>
                    </a:srgbClr>
                  </a:outerShdw>
                </a:effectLst>
                <a:latin typeface="+mn-lt"/>
              </a:rPr>
              <a:t> </a:t>
            </a:r>
            <a:endParaRPr lang="ru-RU" sz="2400" dirty="0">
              <a:solidFill>
                <a:schemeClr val="tx1"/>
              </a:solidFill>
              <a:effectLst>
                <a:outerShdw blurRad="38100" dist="38100" dir="2700000" algn="tl">
                  <a:srgbClr val="000000">
                    <a:alpha val="43137"/>
                  </a:srgbClr>
                </a:outerShdw>
              </a:effectLst>
              <a:latin typeface="+mn-lt"/>
            </a:endParaRPr>
          </a:p>
        </p:txBody>
      </p:sp>
      <p:pic>
        <p:nvPicPr>
          <p:cNvPr id="4" name="Содержимое 3" descr="vega-308-50_gal_1.jpg"/>
          <p:cNvPicPr>
            <a:picLocks noGrp="1" noChangeAspect="1"/>
          </p:cNvPicPr>
          <p:nvPr>
            <p:ph idx="1"/>
          </p:nvPr>
        </p:nvPicPr>
        <p:blipFill>
          <a:blip r:embed="rId2" cstate="print"/>
          <a:stretch>
            <a:fillRect/>
          </a:stretch>
        </p:blipFill>
        <p:spPr>
          <a:xfrm>
            <a:off x="2965111" y="530225"/>
            <a:ext cx="4237313" cy="3402831"/>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620688"/>
            <a:ext cx="8208912" cy="5016758"/>
          </a:xfrm>
          <a:prstGeom prst="rect">
            <a:avLst/>
          </a:prstGeom>
        </p:spPr>
        <p:txBody>
          <a:bodyPr wrap="square">
            <a:spAutoFit/>
          </a:bodyPr>
          <a:lstStyle/>
          <a:p>
            <a:pPr indent="449580" algn="ctr">
              <a:spcAft>
                <a:spcPts val="0"/>
              </a:spcAft>
            </a:pPr>
            <a:r>
              <a:rPr lang="ru-RU" sz="2000" dirty="0" smtClean="0">
                <a:ea typeface="Calibri" panose="020F0502020204030204" pitchFamily="34" charset="0"/>
              </a:rPr>
              <a:t>В </a:t>
            </a:r>
            <a:r>
              <a:rPr lang="ru-RU" sz="2000" dirty="0">
                <a:ea typeface="Calibri" panose="020F0502020204030204" pitchFamily="34" charset="0"/>
              </a:rPr>
              <a:t>условиях детского сада мы использовали </a:t>
            </a:r>
            <a:r>
              <a:rPr lang="ru-RU" sz="2000" dirty="0" err="1">
                <a:ea typeface="Calibri" panose="020F0502020204030204" pitchFamily="34" charset="0"/>
              </a:rPr>
              <a:t>фитболы</a:t>
            </a:r>
            <a:r>
              <a:rPr lang="ru-RU" sz="2000" dirty="0">
                <a:ea typeface="Calibri" panose="020F0502020204030204" pitchFamily="34" charset="0"/>
              </a:rPr>
              <a:t> в качестве </a:t>
            </a:r>
            <a:r>
              <a:rPr lang="ru-RU" sz="2000" b="1" u="sng" dirty="0">
                <a:ea typeface="Calibri" panose="020F0502020204030204" pitchFamily="34" charset="0"/>
              </a:rPr>
              <a:t>лошади</a:t>
            </a:r>
            <a:r>
              <a:rPr lang="ru-RU" sz="2000" dirty="0">
                <a:ea typeface="Calibri" panose="020F0502020204030204" pitchFamily="34" charset="0"/>
              </a:rPr>
              <a:t>. </a:t>
            </a:r>
            <a:endParaRPr lang="ru-RU" sz="2000" dirty="0" smtClean="0">
              <a:ea typeface="Calibri" panose="020F0502020204030204" pitchFamily="34" charset="0"/>
            </a:endParaRPr>
          </a:p>
          <a:p>
            <a:pPr indent="449580" algn="ctr">
              <a:spcAft>
                <a:spcPts val="0"/>
              </a:spcAft>
            </a:pPr>
            <a:r>
              <a:rPr lang="ru-RU" sz="2000" dirty="0" smtClean="0">
                <a:ea typeface="Times New Roman" panose="02020603050405020304" pitchFamily="18" charset="0"/>
              </a:rPr>
              <a:t>Ведь </a:t>
            </a:r>
            <a:r>
              <a:rPr lang="ru-RU" sz="2000" b="1" dirty="0" err="1">
                <a:ea typeface="Times New Roman" panose="02020603050405020304" pitchFamily="18" charset="0"/>
              </a:rPr>
              <a:t>фитбол</a:t>
            </a:r>
            <a:r>
              <a:rPr lang="ru-RU" sz="2000" b="1" dirty="0">
                <a:ea typeface="Times New Roman" panose="02020603050405020304" pitchFamily="18" charset="0"/>
              </a:rPr>
              <a:t> – «лошадь» </a:t>
            </a:r>
            <a:r>
              <a:rPr lang="ru-RU" sz="2000" dirty="0">
                <a:ea typeface="Times New Roman" panose="02020603050405020304" pitchFamily="18" charset="0"/>
              </a:rPr>
              <a:t>– уникальный «живой тренажер», который обладает вибрационным воздействием, приводит в тонус сразу все мышцы всадника. </a:t>
            </a:r>
            <a:endParaRPr lang="ru-RU" sz="2000" dirty="0" smtClean="0">
              <a:ea typeface="Times New Roman" panose="02020603050405020304" pitchFamily="18" charset="0"/>
            </a:endParaRPr>
          </a:p>
          <a:p>
            <a:pPr indent="449580" algn="ctr">
              <a:spcAft>
                <a:spcPts val="0"/>
              </a:spcAft>
            </a:pPr>
            <a:r>
              <a:rPr lang="ru-RU" sz="2000" dirty="0" smtClean="0">
                <a:ea typeface="Times New Roman" panose="02020603050405020304" pitchFamily="18" charset="0"/>
              </a:rPr>
              <a:t>Занятия</a:t>
            </a:r>
            <a:r>
              <a:rPr lang="ru-RU" sz="2000" dirty="0">
                <a:solidFill>
                  <a:srgbClr val="444444"/>
                </a:solidFill>
                <a:ea typeface="Times New Roman" panose="02020603050405020304" pitchFamily="18" charset="0"/>
              </a:rPr>
              <a:t>  </a:t>
            </a:r>
            <a:r>
              <a:rPr lang="ru-RU" sz="2000" dirty="0">
                <a:ea typeface="Times New Roman" panose="02020603050405020304" pitchFamily="18" charset="0"/>
              </a:rPr>
              <a:t>с большим упругим мячом укрепляют мышцы спины и брюшного пресса, создают хороший мышечный корсет, но главное – формируют сложно и длительно вырабатываемый в обычных условиях навык правильной осанки.</a:t>
            </a:r>
            <a:endParaRPr lang="ru-RU" dirty="0">
              <a:ea typeface="Times New Roman" panose="02020603050405020304" pitchFamily="18" charset="0"/>
            </a:endParaRPr>
          </a:p>
          <a:p>
            <a:pPr indent="449580" algn="ctr">
              <a:spcAft>
                <a:spcPts val="0"/>
              </a:spcAft>
            </a:pPr>
            <a:r>
              <a:rPr lang="ru-RU" sz="2000" dirty="0">
                <a:ea typeface="Times New Roman" panose="02020603050405020304" pitchFamily="18" charset="0"/>
              </a:rPr>
              <a:t>Круглая форма мяча помогает выполнять движения с большей амплитудой, а его неустойчивость заставляет держать мышцы в постоянном напряжении для удержания равновесия. </a:t>
            </a:r>
            <a:r>
              <a:rPr lang="ru-RU" sz="2000" dirty="0">
                <a:solidFill>
                  <a:srgbClr val="111111"/>
                </a:solidFill>
                <a:ea typeface="Times New Roman" panose="02020603050405020304" pitchFamily="18" charset="0"/>
              </a:rPr>
              <a:t>Длительное применение </a:t>
            </a:r>
            <a:r>
              <a:rPr lang="ru-RU" sz="2000" b="1" dirty="0" err="1">
                <a:solidFill>
                  <a:srgbClr val="111111"/>
                </a:solidFill>
                <a:ea typeface="Times New Roman" panose="02020603050405020304" pitchFamily="18" charset="0"/>
              </a:rPr>
              <a:t>фитбола</a:t>
            </a:r>
            <a:r>
              <a:rPr lang="ru-RU" sz="2000" b="1" dirty="0">
                <a:solidFill>
                  <a:srgbClr val="111111"/>
                </a:solidFill>
                <a:ea typeface="Times New Roman" panose="02020603050405020304" pitchFamily="18" charset="0"/>
              </a:rPr>
              <a:t> </a:t>
            </a:r>
            <a:r>
              <a:rPr lang="ru-RU" sz="2000" dirty="0">
                <a:solidFill>
                  <a:srgbClr val="111111"/>
                </a:solidFill>
                <a:ea typeface="Times New Roman" panose="02020603050405020304" pitchFamily="18" charset="0"/>
              </a:rPr>
              <a:t>в качестве предмета для прыжковых упражнений позволяет не только значительно улучшить количественные и качественные показатели данного двигательного навыка, но и улучшает координационные возможности ребенка.</a:t>
            </a:r>
            <a:endParaRPr lang="ru-RU" dirty="0">
              <a:ea typeface="Times New Roman" panose="02020603050405020304" pitchFamily="18" charset="0"/>
            </a:endParaRPr>
          </a:p>
        </p:txBody>
      </p:sp>
    </p:spTree>
    <p:extLst>
      <p:ext uri="{BB962C8B-B14F-4D97-AF65-F5344CB8AC3E}">
        <p14:creationId xmlns="" xmlns:p14="http://schemas.microsoft.com/office/powerpoint/2010/main" val="28386641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043608" y="980728"/>
            <a:ext cx="7272808" cy="5189113"/>
          </a:xfrm>
          <a:prstGeom prst="rect">
            <a:avLst/>
          </a:prstGeom>
        </p:spPr>
        <p:txBody>
          <a:bodyPr wrap="square">
            <a:spAutoFit/>
          </a:bodyPr>
          <a:lstStyle/>
          <a:p>
            <a:pPr algn="ctr">
              <a:lnSpc>
                <a:spcPct val="115000"/>
              </a:lnSpc>
              <a:spcAft>
                <a:spcPts val="0"/>
              </a:spcAft>
            </a:pPr>
            <a:endParaRPr lang="ru-RU" sz="2400" dirty="0" smtClean="0">
              <a:solidFill>
                <a:srgbClr val="FF0000"/>
              </a:solidFill>
              <a:ea typeface="Times New Roman" panose="02020603050405020304" pitchFamily="18" charset="0"/>
              <a:cs typeface="Times New Roman" panose="02020603050405020304" pitchFamily="18" charset="0"/>
            </a:endParaRPr>
          </a:p>
          <a:p>
            <a:pPr lvl="0" algn="ctr" fontAlgn="base">
              <a:lnSpc>
                <a:spcPct val="115000"/>
              </a:lnSpc>
            </a:pPr>
            <a:r>
              <a:rPr lang="ru-RU" sz="2400" dirty="0">
                <a:solidFill>
                  <a:prstClr val="black"/>
                </a:solidFill>
                <a:ea typeface="Times New Roman" panose="02020603050405020304" pitchFamily="18" charset="0"/>
                <a:cs typeface="Times New Roman" panose="02020603050405020304" pitchFamily="18" charset="0"/>
              </a:rPr>
              <a:t>Нами была изучена научно-методическая, научно-познавательная литература по </a:t>
            </a:r>
            <a:r>
              <a:rPr lang="ru-RU" sz="2400" dirty="0" err="1">
                <a:solidFill>
                  <a:prstClr val="black"/>
                </a:solidFill>
                <a:ea typeface="Times New Roman" panose="02020603050405020304" pitchFamily="18" charset="0"/>
                <a:cs typeface="Times New Roman" panose="02020603050405020304" pitchFamily="18" charset="0"/>
              </a:rPr>
              <a:t>этнопедагогике</a:t>
            </a:r>
            <a:r>
              <a:rPr lang="ru-RU" sz="2400" dirty="0">
                <a:solidFill>
                  <a:prstClr val="black"/>
                </a:solidFill>
                <a:ea typeface="Times New Roman" panose="02020603050405020304" pitchFamily="18" charset="0"/>
                <a:cs typeface="Times New Roman" panose="02020603050405020304" pitchFamily="18" charset="0"/>
              </a:rPr>
              <a:t>, истории, культурологии для отбора доступных для использования в условиях ДОУ подходов и приемов физического </a:t>
            </a:r>
            <a:r>
              <a:rPr lang="ru-RU" sz="2400" dirty="0" smtClean="0">
                <a:solidFill>
                  <a:prstClr val="black"/>
                </a:solidFill>
                <a:ea typeface="Times New Roman" panose="02020603050405020304" pitchFamily="18" charset="0"/>
                <a:cs typeface="Times New Roman" panose="02020603050405020304" pitchFamily="18" charset="0"/>
              </a:rPr>
              <a:t>воспитания </a:t>
            </a:r>
            <a:r>
              <a:rPr lang="ru-RU" sz="2400" dirty="0">
                <a:solidFill>
                  <a:prstClr val="black"/>
                </a:solidFill>
                <a:ea typeface="Times New Roman" panose="02020603050405020304" pitchFamily="18" charset="0"/>
                <a:cs typeface="Times New Roman" panose="02020603050405020304" pitchFamily="18" charset="0"/>
              </a:rPr>
              <a:t>детей и подростков, связанных с верховой ездой на </a:t>
            </a:r>
            <a:r>
              <a:rPr lang="ru-RU" sz="2400" dirty="0" smtClean="0">
                <a:solidFill>
                  <a:prstClr val="black"/>
                </a:solidFill>
                <a:ea typeface="Times New Roman" panose="02020603050405020304" pitchFamily="18" charset="0"/>
                <a:cs typeface="Times New Roman" panose="02020603050405020304" pitchFamily="18" charset="0"/>
              </a:rPr>
              <a:t>лошади. </a:t>
            </a:r>
          </a:p>
          <a:p>
            <a:pPr lvl="0" algn="ctr" fontAlgn="base">
              <a:lnSpc>
                <a:spcPct val="115000"/>
              </a:lnSpc>
            </a:pPr>
            <a:r>
              <a:rPr lang="ru-RU" sz="2400" dirty="0" smtClean="0">
                <a:ea typeface="Times New Roman" panose="02020603050405020304" pitchFamily="18" charset="0"/>
                <a:cs typeface="Times New Roman" panose="02020603050405020304" pitchFamily="18" charset="0"/>
              </a:rPr>
              <a:t>На </a:t>
            </a:r>
            <a:r>
              <a:rPr lang="ru-RU" sz="2400" dirty="0">
                <a:ea typeface="Times New Roman" panose="02020603050405020304" pitchFamily="18" charset="0"/>
                <a:cs typeface="Times New Roman" panose="02020603050405020304" pitchFamily="18" charset="0"/>
              </a:rPr>
              <a:t>основании этого была  сформулирована тема </a:t>
            </a:r>
            <a:r>
              <a:rPr lang="ru-RU" sz="2400" dirty="0" smtClean="0">
                <a:ea typeface="Times New Roman" panose="02020603050405020304" pitchFamily="18" charset="0"/>
                <a:cs typeface="Times New Roman" panose="02020603050405020304" pitchFamily="18" charset="0"/>
              </a:rPr>
              <a:t>программы</a:t>
            </a:r>
            <a:r>
              <a:rPr lang="ru-RU" sz="2400" b="1" dirty="0">
                <a:cs typeface="Times New Roman" pitchFamily="18" charset="0"/>
              </a:rPr>
              <a:t> </a:t>
            </a:r>
            <a:r>
              <a:rPr lang="ru-RU" sz="2400" dirty="0" smtClean="0">
                <a:cs typeface="Times New Roman" pitchFamily="18" charset="0"/>
              </a:rPr>
              <a:t>по </a:t>
            </a:r>
            <a:r>
              <a:rPr lang="ru-RU" sz="2400" dirty="0">
                <a:cs typeface="Times New Roman" pitchFamily="18" charset="0"/>
              </a:rPr>
              <a:t>физической культуре для дошкольников </a:t>
            </a:r>
            <a:r>
              <a:rPr lang="ru-RU" sz="2400" dirty="0" smtClean="0">
                <a:ea typeface="Times New Roman" panose="02020603050405020304" pitchFamily="18" charset="0"/>
                <a:cs typeface="Times New Roman" panose="02020603050405020304" pitchFamily="18" charset="0"/>
              </a:rPr>
              <a:t> </a:t>
            </a:r>
            <a:r>
              <a:rPr lang="ru-RU" sz="2400" dirty="0">
                <a:ea typeface="Times New Roman" panose="02020603050405020304" pitchFamily="18" charset="0"/>
                <a:cs typeface="Times New Roman" panose="02020603050405020304" pitchFamily="18" charset="0"/>
              </a:rPr>
              <a:t>«</a:t>
            </a:r>
            <a:r>
              <a:rPr lang="ru-RU" sz="2400" dirty="0" err="1">
                <a:ea typeface="Times New Roman" panose="02020603050405020304" pitchFamily="18" charset="0"/>
                <a:cs typeface="Times New Roman" panose="02020603050405020304" pitchFamily="18" charset="0"/>
              </a:rPr>
              <a:t>Толпар</a:t>
            </a:r>
            <a:r>
              <a:rPr lang="ru-RU" sz="2400" dirty="0">
                <a:ea typeface="Times New Roman" panose="02020603050405020304" pitchFamily="18" charset="0"/>
                <a:cs typeface="Times New Roman" panose="02020603050405020304" pitchFamily="18" charset="0"/>
              </a:rPr>
              <a:t>»  с приобщением дошкольников к башкирским  народным традициям с</a:t>
            </a:r>
            <a:r>
              <a:rPr lang="ru-RU" sz="2400" dirty="0">
                <a:solidFill>
                  <a:srgbClr val="7030A0"/>
                </a:solidFill>
                <a:ea typeface="Times New Roman" panose="02020603050405020304" pitchFamily="18" charset="0"/>
                <a:cs typeface="Times New Roman" panose="02020603050405020304" pitchFamily="18" charset="0"/>
              </a:rPr>
              <a:t> </a:t>
            </a:r>
            <a:r>
              <a:rPr lang="ru-RU" sz="2400" dirty="0">
                <a:ea typeface="Times New Roman" panose="02020603050405020304" pitchFamily="18" charset="0"/>
                <a:cs typeface="Times New Roman" panose="02020603050405020304" pitchFamily="18" charset="0"/>
              </a:rPr>
              <a:t>элементами верховой езды на </a:t>
            </a:r>
            <a:r>
              <a:rPr lang="ru-RU" sz="2400" dirty="0" err="1">
                <a:ea typeface="Times New Roman" panose="02020603050405020304" pitchFamily="18" charset="0"/>
                <a:cs typeface="Times New Roman" panose="02020603050405020304" pitchFamily="18" charset="0"/>
              </a:rPr>
              <a:t>фитболах</a:t>
            </a:r>
            <a:r>
              <a:rPr lang="ba-RU" sz="2400" dirty="0">
                <a:ea typeface="Times New Roman" panose="02020603050405020304" pitchFamily="18" charset="0"/>
                <a:cs typeface="Times New Roman" panose="02020603050405020304" pitchFamily="18" charset="0"/>
              </a:rPr>
              <a:t>.</a:t>
            </a:r>
            <a:endParaRPr lang="ru-RU"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2536746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439</TotalTime>
  <Words>1932</Words>
  <Application>Microsoft Office PowerPoint</Application>
  <PresentationFormat>Экран (4:3)</PresentationFormat>
  <Paragraphs>203</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Аспект</vt:lpstr>
      <vt:lpstr>Слайд 1</vt:lpstr>
      <vt:lpstr> Авторская программа по физической культуре для дошкольников «Толпар» (приобщение дошкольников к башкирским  народным традициям с элементами верховой езды на фитболах.  Рецензенты: Абдуллина Гузяль Анваровна     Город Уфа</vt:lpstr>
      <vt:lpstr>Слайд 3</vt:lpstr>
      <vt:lpstr>Слайд 4</vt:lpstr>
      <vt:lpstr>Слайд 5</vt:lpstr>
      <vt:lpstr>Слайд 6</vt:lpstr>
      <vt:lpstr> Мяч –  фитбол (от англ. Fitball; fit  –  оздоровление, ball-  мяч) –  это большой мяч диаметром от 45см – 95см.  Мяч по своим свойствам многофункционален и поэтому может использоваться в комплексах упражнений как предмет, тренажер или опора.  </vt:lpstr>
      <vt:lpstr>Слайд 8</vt:lpstr>
      <vt:lpstr>Слайд 9</vt:lpstr>
      <vt:lpstr>Слайд 10</vt:lpstr>
      <vt:lpstr>Актуальность: острая необходимость использования позитивного опыта народных традиций в физическом воспитании детей дошкольного возраста, однако   недостаточная  методическая разработанность материалов этнокультурного содержания является преградой для их использования  в ДОО   Цель: – сохранение и укрепление физического здоровья детей, формирование основ двигательной культуры, ценностного отношения к здоровому образу жизни на основе башкирских народных традиций с элементами верховой езды на фитболах. Оздоровительные:.Укрепление здоровья детей. ( ниже - все поставь в родит падеже) Развивать силу мышц, поддерживающих правильную осанку, с использованием фитбол - мячей.  Совершенствование функций организма, повышение его защитных свойств и устойчивости к заболеваниям. Образовательные: Развивать двигательную сферу ребенка и его физические качества: выносливость, ловкость, быстрота, гибкость. Воспитательные: Воспитывать у детей уважение и бережное отноше­ние к национальным традициям физического воспитания своего народа.  Воспитывать интерес и потребность в физических упражнениях и играх.    </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Детский сад Толпар</dc:creator>
  <cp:lastModifiedBy>user</cp:lastModifiedBy>
  <cp:revision>46</cp:revision>
  <dcterms:created xsi:type="dcterms:W3CDTF">2021-02-15T09:36:46Z</dcterms:created>
  <dcterms:modified xsi:type="dcterms:W3CDTF">2021-02-28T17:58:14Z</dcterms:modified>
</cp:coreProperties>
</file>